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0" r:id="rId1"/>
  </p:sldMasterIdLst>
  <p:notesMasterIdLst>
    <p:notesMasterId r:id="rId35"/>
  </p:notesMasterIdLst>
  <p:handoutMasterIdLst>
    <p:handoutMasterId r:id="rId36"/>
  </p:handoutMasterIdLst>
  <p:sldIdLst>
    <p:sldId id="408" r:id="rId2"/>
    <p:sldId id="411" r:id="rId3"/>
    <p:sldId id="412" r:id="rId4"/>
    <p:sldId id="329" r:id="rId5"/>
    <p:sldId id="349" r:id="rId6"/>
    <p:sldId id="409" r:id="rId7"/>
    <p:sldId id="371" r:id="rId8"/>
    <p:sldId id="372" r:id="rId9"/>
    <p:sldId id="373" r:id="rId10"/>
    <p:sldId id="374" r:id="rId11"/>
    <p:sldId id="375" r:id="rId12"/>
    <p:sldId id="376" r:id="rId13"/>
    <p:sldId id="350" r:id="rId14"/>
    <p:sldId id="351" r:id="rId15"/>
    <p:sldId id="358" r:id="rId16"/>
    <p:sldId id="359" r:id="rId17"/>
    <p:sldId id="406" r:id="rId18"/>
    <p:sldId id="407" r:id="rId19"/>
    <p:sldId id="381" r:id="rId20"/>
    <p:sldId id="382" r:id="rId21"/>
    <p:sldId id="392" r:id="rId22"/>
    <p:sldId id="405" r:id="rId23"/>
    <p:sldId id="404" r:id="rId24"/>
    <p:sldId id="393" r:id="rId25"/>
    <p:sldId id="402" r:id="rId26"/>
    <p:sldId id="403" r:id="rId27"/>
    <p:sldId id="400" r:id="rId28"/>
    <p:sldId id="401" r:id="rId29"/>
    <p:sldId id="413" r:id="rId30"/>
    <p:sldId id="414" r:id="rId31"/>
    <p:sldId id="387" r:id="rId32"/>
    <p:sldId id="410" r:id="rId33"/>
    <p:sldId id="295" r:id="rId34"/>
  </p:sldIdLst>
  <p:sldSz cx="9144000" cy="6858000" type="screen4x3"/>
  <p:notesSz cx="6797675" cy="9928225"/>
  <p:defaultTextStyle>
    <a:defPPr>
      <a:defRPr lang="nl-NL"/>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07F09"/>
    <a:srgbClr val="404040"/>
    <a:srgbClr val="00008E"/>
    <a:srgbClr val="00005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94620" autoAdjust="0"/>
  </p:normalViewPr>
  <p:slideViewPr>
    <p:cSldViewPr>
      <p:cViewPr varScale="1">
        <p:scale>
          <a:sx n="87" d="100"/>
          <a:sy n="87" d="100"/>
        </p:scale>
        <p:origin x="-10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6400" cy="49696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de-DE" altLang="en-US"/>
          </a:p>
        </p:txBody>
      </p:sp>
      <p:sp>
        <p:nvSpPr>
          <p:cNvPr id="66563" name="Rectangle 3"/>
          <p:cNvSpPr>
            <a:spLocks noGrp="1" noChangeArrowheads="1"/>
          </p:cNvSpPr>
          <p:nvPr>
            <p:ph type="dt" sz="quarter" idx="1"/>
          </p:nvPr>
        </p:nvSpPr>
        <p:spPr bwMode="auto">
          <a:xfrm>
            <a:off x="3849688" y="0"/>
            <a:ext cx="2946400" cy="49696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DE" altLang="en-US"/>
          </a:p>
        </p:txBody>
      </p:sp>
      <p:sp>
        <p:nvSpPr>
          <p:cNvPr id="66564" name="Rectangle 4"/>
          <p:cNvSpPr>
            <a:spLocks noGrp="1" noChangeArrowheads="1"/>
          </p:cNvSpPr>
          <p:nvPr>
            <p:ph type="ftr" sz="quarter" idx="2"/>
          </p:nvPr>
        </p:nvSpPr>
        <p:spPr bwMode="auto">
          <a:xfrm>
            <a:off x="0" y="9429671"/>
            <a:ext cx="2946400" cy="49696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de-DE" altLang="en-US"/>
          </a:p>
        </p:txBody>
      </p:sp>
      <p:sp>
        <p:nvSpPr>
          <p:cNvPr id="66565" name="Rectangle 5"/>
          <p:cNvSpPr>
            <a:spLocks noGrp="1" noChangeArrowheads="1"/>
          </p:cNvSpPr>
          <p:nvPr>
            <p:ph type="sldNum" sz="quarter" idx="3"/>
          </p:nvPr>
        </p:nvSpPr>
        <p:spPr bwMode="auto">
          <a:xfrm>
            <a:off x="3849688" y="9429671"/>
            <a:ext cx="2946400" cy="496966"/>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CAF7660-1A45-4E17-B5D4-4EFB05F56A3F}" type="slidenum">
              <a:rPr lang="nl-NL" altLang="en-US"/>
              <a:pPr>
                <a:defRPr/>
              </a:pPr>
              <a:t>‹#›</a:t>
            </a:fld>
            <a:endParaRPr lang="nl-NL" altLang="en-US"/>
          </a:p>
        </p:txBody>
      </p:sp>
    </p:spTree>
    <p:extLst>
      <p:ext uri="{BB962C8B-B14F-4D97-AF65-F5344CB8AC3E}">
        <p14:creationId xmlns:p14="http://schemas.microsoft.com/office/powerpoint/2010/main" val="4079570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967"/>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de-DE" altLang="en-US"/>
          </a:p>
        </p:txBody>
      </p:sp>
      <p:sp>
        <p:nvSpPr>
          <p:cNvPr id="3" name="Tijdelijke aanduiding voor datum 2"/>
          <p:cNvSpPr>
            <a:spLocks noGrp="1"/>
          </p:cNvSpPr>
          <p:nvPr>
            <p:ph type="dt" idx="1"/>
          </p:nvPr>
        </p:nvSpPr>
        <p:spPr>
          <a:xfrm>
            <a:off x="3849688" y="0"/>
            <a:ext cx="2946400" cy="496967"/>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A8F56DCE-9D3F-4B6D-8DE9-5357471868E0}" type="datetimeFigureOut">
              <a:rPr lang="nl-NL" altLang="en-US"/>
              <a:pPr>
                <a:defRPr/>
              </a:pPr>
              <a:t>20-9-2016</a:t>
            </a:fld>
            <a:endParaRPr lang="nl-NL" altLang="en-US"/>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79450" y="4715630"/>
            <a:ext cx="5438775" cy="4467939"/>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429671"/>
            <a:ext cx="2946400" cy="496966"/>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de-DE" altLang="en-US"/>
          </a:p>
        </p:txBody>
      </p:sp>
      <p:sp>
        <p:nvSpPr>
          <p:cNvPr id="7" name="Tijdelijke aanduiding voor dianummer 6"/>
          <p:cNvSpPr>
            <a:spLocks noGrp="1"/>
          </p:cNvSpPr>
          <p:nvPr>
            <p:ph type="sldNum" sz="quarter" idx="5"/>
          </p:nvPr>
        </p:nvSpPr>
        <p:spPr>
          <a:xfrm>
            <a:off x="3849688" y="9429671"/>
            <a:ext cx="2946400" cy="49696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A76C3C-E9EB-473D-8060-C10FA5A74639}" type="slidenum">
              <a:rPr lang="nl-NL" altLang="en-US"/>
              <a:pPr>
                <a:defRPr/>
              </a:pPr>
              <a:t>‹#›</a:t>
            </a:fld>
            <a:endParaRPr lang="nl-NL" altLang="en-US"/>
          </a:p>
        </p:txBody>
      </p:sp>
    </p:spTree>
    <p:extLst>
      <p:ext uri="{BB962C8B-B14F-4D97-AF65-F5344CB8AC3E}">
        <p14:creationId xmlns:p14="http://schemas.microsoft.com/office/powerpoint/2010/main" val="3547446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BABAF5F-5F0D-4B99-9B30-E528D1E88241}" type="slidenum">
              <a:rPr lang="nl-NL" altLang="en-US" smtClean="0">
                <a:latin typeface="Tahoma" pitchFamily="34" charset="0"/>
              </a:rPr>
              <a:pPr>
                <a:spcBef>
                  <a:spcPct val="0"/>
                </a:spcBef>
              </a:pPr>
              <a:t>2</a:t>
            </a:fld>
            <a:endParaRPr lang="nl-NL" altLang="en-US" smtClean="0">
              <a:latin typeface="Tahoma" pitchFamily="34" charset="0"/>
            </a:endParaRPr>
          </a:p>
        </p:txBody>
      </p:sp>
    </p:spTree>
    <p:extLst>
      <p:ext uri="{BB962C8B-B14F-4D97-AF65-F5344CB8AC3E}">
        <p14:creationId xmlns:p14="http://schemas.microsoft.com/office/powerpoint/2010/main" val="94147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https://creativecommons.org/licenses/by-nc/2.0/, Fotograf: Armin Rodler</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18</a:t>
            </a:fld>
            <a:endParaRPr lang="nl-NL" altLang="en-US"/>
          </a:p>
        </p:txBody>
      </p:sp>
    </p:spTree>
    <p:extLst>
      <p:ext uri="{BB962C8B-B14F-4D97-AF65-F5344CB8AC3E}">
        <p14:creationId xmlns:p14="http://schemas.microsoft.com/office/powerpoint/2010/main" val="207999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Wortursprung</a:t>
            </a:r>
            <a:r>
              <a:rPr lang="de-DE" baseline="0" dirty="0" smtClean="0"/>
              <a:t> der  „Pantoffel“ liegt im persischen Wort „</a:t>
            </a:r>
            <a:r>
              <a:rPr lang="de-DE" sz="1200" i="1" kern="1200" dirty="0" err="1" smtClean="0">
                <a:solidFill>
                  <a:schemeClr val="tx1"/>
                </a:solidFill>
                <a:effectLst/>
                <a:latin typeface="+mn-lt"/>
                <a:ea typeface="+mn-ea"/>
                <a:cs typeface="+mn-cs"/>
              </a:rPr>
              <a:t>babouche</a:t>
            </a:r>
            <a:r>
              <a:rPr lang="de-DE" sz="1200" kern="1200" dirty="0" smtClean="0">
                <a:solidFill>
                  <a:schemeClr val="tx1"/>
                </a:solidFill>
                <a:effectLst/>
                <a:latin typeface="+mn-lt"/>
                <a:ea typeface="+mn-ea"/>
                <a:cs typeface="+mn-cs"/>
              </a:rPr>
              <a:t>“</a:t>
            </a:r>
            <a:r>
              <a:rPr lang="de-DE" sz="1200" kern="1200" baseline="0" dirty="0" smtClean="0">
                <a:solidFill>
                  <a:schemeClr val="tx1"/>
                </a:solidFill>
                <a:effectLst/>
                <a:latin typeface="+mn-lt"/>
                <a:ea typeface="+mn-ea"/>
                <a:cs typeface="+mn-cs"/>
              </a:rPr>
              <a:t> und zerlegt </a:t>
            </a:r>
            <a:r>
              <a:rPr lang="de-DE" sz="1200" kern="1200" baseline="0" dirty="0" err="1" smtClean="0">
                <a:solidFill>
                  <a:schemeClr val="tx1"/>
                </a:solidFill>
                <a:effectLst/>
                <a:latin typeface="+mn-lt"/>
                <a:ea typeface="+mn-ea"/>
                <a:cs typeface="+mn-cs"/>
              </a:rPr>
              <a:t>sicgh</a:t>
            </a:r>
            <a:r>
              <a:rPr lang="de-DE" sz="1200" kern="1200" baseline="0" dirty="0" smtClean="0">
                <a:solidFill>
                  <a:schemeClr val="tx1"/>
                </a:solidFill>
                <a:effectLst/>
                <a:latin typeface="+mn-lt"/>
                <a:ea typeface="+mn-ea"/>
                <a:cs typeface="+mn-cs"/>
              </a:rPr>
              <a:t> in die Bestandteile </a:t>
            </a:r>
            <a:r>
              <a:rPr lang="de-DE" sz="1200" kern="1200" dirty="0" err="1" smtClean="0">
                <a:solidFill>
                  <a:schemeClr val="tx1"/>
                </a:solidFill>
                <a:effectLst/>
                <a:latin typeface="+mn-lt"/>
                <a:ea typeface="+mn-ea"/>
                <a:cs typeface="+mn-cs"/>
              </a:rPr>
              <a:t>pa</a:t>
            </a:r>
            <a:r>
              <a:rPr lang="de-DE" sz="1200" kern="1200" dirty="0" smtClean="0">
                <a:solidFill>
                  <a:schemeClr val="tx1"/>
                </a:solidFill>
                <a:effectLst/>
                <a:latin typeface="+mn-lt"/>
                <a:ea typeface="+mn-ea"/>
                <a:cs typeface="+mn-cs"/>
              </a:rPr>
              <a:t> =Fuß</a:t>
            </a:r>
            <a:r>
              <a:rPr lang="de-DE" sz="1200" kern="1200" baseline="0" dirty="0" smtClean="0">
                <a:solidFill>
                  <a:schemeClr val="tx1"/>
                </a:solidFill>
                <a:effectLst/>
                <a:latin typeface="+mn-lt"/>
                <a:ea typeface="+mn-ea"/>
                <a:cs typeface="+mn-cs"/>
              </a:rPr>
              <a:t> und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puschidan</a:t>
            </a:r>
            <a:r>
              <a:rPr lang="de-DE" sz="1200" kern="1200" dirty="0" smtClean="0">
                <a:solidFill>
                  <a:schemeClr val="tx1"/>
                </a:solidFill>
                <a:effectLst/>
                <a:latin typeface="+mn-lt"/>
                <a:ea typeface="+mn-ea"/>
                <a:cs typeface="+mn-cs"/>
              </a:rPr>
              <a:t>= anziehen.</a:t>
            </a:r>
            <a:r>
              <a:rPr lang="de-DE" sz="1200" kern="1200" baseline="0" dirty="0" smtClean="0">
                <a:solidFill>
                  <a:schemeClr val="tx1"/>
                </a:solidFill>
                <a:effectLst/>
                <a:latin typeface="+mn-lt"/>
                <a:ea typeface="+mn-ea"/>
                <a:cs typeface="+mn-cs"/>
              </a:rPr>
              <a:t> Pantoffeln sind somit Kleidung für den </a:t>
            </a:r>
            <a:r>
              <a:rPr lang="de-DE" sz="1200" kern="1200" dirty="0" smtClean="0">
                <a:solidFill>
                  <a:schemeClr val="tx1"/>
                </a:solidFill>
                <a:effectLst/>
                <a:latin typeface="+mn-lt"/>
                <a:ea typeface="+mn-ea"/>
                <a:cs typeface="+mn-cs"/>
              </a:rPr>
              <a:t>Fuß.</a:t>
            </a:r>
          </a:p>
          <a:p>
            <a:r>
              <a:rPr lang="de-DE" sz="1200" kern="1200" dirty="0" smtClean="0">
                <a:solidFill>
                  <a:schemeClr val="tx1"/>
                </a:solidFill>
                <a:effectLst/>
                <a:latin typeface="+mn-lt"/>
                <a:ea typeface="+mn-ea"/>
                <a:cs typeface="+mn-cs"/>
              </a:rPr>
              <a:t>Bildlizenz (links):</a:t>
            </a:r>
            <a:r>
              <a:rPr lang="it-IT" sz="1200" kern="1200" dirty="0" smtClean="0">
                <a:solidFill>
                  <a:schemeClr val="tx1"/>
                </a:solidFill>
                <a:effectLst/>
                <a:latin typeface="+mn-lt"/>
                <a:ea typeface="+mn-ea"/>
                <a:cs typeface="+mn-cs"/>
              </a:rPr>
              <a:t>https://creativecommons.org/licenses/by/2.0/, </a:t>
            </a:r>
            <a:r>
              <a:rPr lang="it-IT" sz="1200" kern="1200" dirty="0" err="1" smtClean="0">
                <a:solidFill>
                  <a:schemeClr val="tx1"/>
                </a:solidFill>
                <a:effectLst/>
                <a:latin typeface="+mn-lt"/>
                <a:ea typeface="+mn-ea"/>
                <a:cs typeface="+mn-cs"/>
              </a:rPr>
              <a:t>Fotograf</a:t>
            </a:r>
            <a:r>
              <a:rPr lang="it-IT" sz="1200" kern="1200" dirty="0" smtClean="0">
                <a:solidFill>
                  <a:schemeClr val="tx1"/>
                </a:solidFill>
                <a:effectLst/>
                <a:latin typeface="+mn-lt"/>
                <a:ea typeface="+mn-ea"/>
                <a:cs typeface="+mn-cs"/>
              </a:rPr>
              <a:t>: Denny </a:t>
            </a:r>
            <a:r>
              <a:rPr lang="it-IT" sz="1200" kern="1200" dirty="0" err="1" smtClean="0">
                <a:solidFill>
                  <a:schemeClr val="tx1"/>
                </a:solidFill>
                <a:effectLst/>
                <a:latin typeface="+mn-lt"/>
                <a:ea typeface="+mn-ea"/>
                <a:cs typeface="+mn-cs"/>
              </a:rPr>
              <a:t>Mastrogiorgio</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Bildlizenz (rechts): https://creativecommons.org/licenses/by/2.0/, Fotograf: </a:t>
            </a:r>
            <a:r>
              <a:rPr lang="de-DE" sz="1200" kern="1200" dirty="0" err="1" smtClean="0">
                <a:solidFill>
                  <a:schemeClr val="tx1"/>
                </a:solidFill>
                <a:effectLst/>
                <a:latin typeface="+mn-lt"/>
                <a:ea typeface="+mn-ea"/>
                <a:cs typeface="+mn-cs"/>
              </a:rPr>
              <a:t>Moyan</a:t>
            </a:r>
            <a:r>
              <a:rPr lang="de-DE" sz="1200" kern="1200" dirty="0" smtClean="0">
                <a:solidFill>
                  <a:schemeClr val="tx1"/>
                </a:solidFill>
                <a:effectLst/>
                <a:latin typeface="+mn-lt"/>
                <a:ea typeface="+mn-ea"/>
                <a:cs typeface="+mn-cs"/>
              </a:rPr>
              <a:t> Brenn</a:t>
            </a:r>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20</a:t>
            </a:fld>
            <a:endParaRPr lang="nl-NL" altLang="en-US"/>
          </a:p>
        </p:txBody>
      </p:sp>
    </p:spTree>
    <p:extLst>
      <p:ext uri="{BB962C8B-B14F-4D97-AF65-F5344CB8AC3E}">
        <p14:creationId xmlns:p14="http://schemas.microsoft.com/office/powerpoint/2010/main" val="234849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a:t>
            </a:r>
            <a:r>
              <a:rPr lang="de-DE" baseline="0" dirty="0" smtClean="0"/>
              <a:t> </a:t>
            </a:r>
            <a:r>
              <a:rPr lang="pt-BR" baseline="0" dirty="0" smtClean="0"/>
              <a:t>https://de.wikipedia.org/wiki/Currywurst#/media/File:DPAG_2011_Deutsche_Erfindungen_Alltag.jpg, Fotograf: Thomas Serres</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21</a:t>
            </a:fld>
            <a:endParaRPr lang="nl-NL" altLang="en-US"/>
          </a:p>
        </p:txBody>
      </p:sp>
    </p:spTree>
    <p:extLst>
      <p:ext uri="{BB962C8B-B14F-4D97-AF65-F5344CB8AC3E}">
        <p14:creationId xmlns:p14="http://schemas.microsoft.com/office/powerpoint/2010/main" val="88524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http://www.songtexte.com/songtext/herbert-gronemeyer/currywurst-43dcf737.html</a:t>
            </a:r>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22</a:t>
            </a:fld>
            <a:endParaRPr lang="nl-NL" altLang="en-US"/>
          </a:p>
        </p:txBody>
      </p:sp>
    </p:spTree>
    <p:extLst>
      <p:ext uri="{BB962C8B-B14F-4D97-AF65-F5344CB8AC3E}">
        <p14:creationId xmlns:p14="http://schemas.microsoft.com/office/powerpoint/2010/main" val="62709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http://www.pixelio.de/index.php, Fotograf: Dieter Schütz  / pixelio.de</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23</a:t>
            </a:fld>
            <a:endParaRPr lang="nl-NL" altLang="en-US"/>
          </a:p>
        </p:txBody>
      </p:sp>
    </p:spTree>
    <p:extLst>
      <p:ext uri="{BB962C8B-B14F-4D97-AF65-F5344CB8AC3E}">
        <p14:creationId xmlns:p14="http://schemas.microsoft.com/office/powerpoint/2010/main" val="39496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http://creativecommons.org/licenses/by/2.0/, https://de.wikipedia.org/wiki/Schlagsahne#/media/File:Cr%C3%A8me_Chantilly.jpg, Fotograf: Magnus Manske</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25</a:t>
            </a:fld>
            <a:endParaRPr lang="nl-NL" altLang="en-US"/>
          </a:p>
        </p:txBody>
      </p:sp>
    </p:spTree>
    <p:extLst>
      <p:ext uri="{BB962C8B-B14F-4D97-AF65-F5344CB8AC3E}">
        <p14:creationId xmlns:p14="http://schemas.microsoft.com/office/powerpoint/2010/main" val="4160562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a:t>
            </a:r>
            <a:r>
              <a:rPr lang="de-DE" baseline="0" dirty="0" smtClean="0"/>
              <a:t> http://www.pixelio.de/media/740981, </a:t>
            </a:r>
            <a:r>
              <a:rPr lang="de-DE" baseline="0" dirty="0" err="1" smtClean="0"/>
              <a:t>luise</a:t>
            </a:r>
            <a:r>
              <a:rPr lang="de-DE" baseline="0" dirty="0" smtClean="0"/>
              <a:t>  / pixelio.de </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26</a:t>
            </a:fld>
            <a:endParaRPr lang="nl-NL" altLang="en-US"/>
          </a:p>
        </p:txBody>
      </p:sp>
    </p:spTree>
    <p:extLst>
      <p:ext uri="{BB962C8B-B14F-4D97-AF65-F5344CB8AC3E}">
        <p14:creationId xmlns:p14="http://schemas.microsoft.com/office/powerpoint/2010/main" val="4267319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https://creativecommons.org/licenses/by-nc/2.0/; Fotograf: Rebecca (</a:t>
            </a:r>
            <a:r>
              <a:rPr lang="de-DE" dirty="0" err="1" smtClean="0"/>
              <a:t>flickr</a:t>
            </a:r>
            <a:r>
              <a:rPr lang="de-DE" dirty="0" smtClean="0"/>
              <a:t>-Account: </a:t>
            </a:r>
            <a:r>
              <a:rPr lang="de-DE" dirty="0" err="1" smtClean="0"/>
              <a:t>Rebecca_bexxi</a:t>
            </a:r>
            <a:r>
              <a:rPr lang="de-DE" dirty="0" smtClean="0"/>
              <a:t>)</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27</a:t>
            </a:fld>
            <a:endParaRPr lang="nl-NL" altLang="en-US"/>
          </a:p>
        </p:txBody>
      </p:sp>
    </p:spTree>
    <p:extLst>
      <p:ext uri="{BB962C8B-B14F-4D97-AF65-F5344CB8AC3E}">
        <p14:creationId xmlns:p14="http://schemas.microsoft.com/office/powerpoint/2010/main" val="106201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Timo Klostermeier  / pixelio.de, https://www.pixelio.de/index.php</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28</a:t>
            </a:fld>
            <a:endParaRPr lang="nl-NL" altLang="en-US"/>
          </a:p>
        </p:txBody>
      </p:sp>
    </p:spTree>
    <p:extLst>
      <p:ext uri="{BB962C8B-B14F-4D97-AF65-F5344CB8AC3E}">
        <p14:creationId xmlns:p14="http://schemas.microsoft.com/office/powerpoint/2010/main" val="2267589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https://creativecommons.org/licenses/by-nc/2.0/; Fotograf: Rebecca (</a:t>
            </a:r>
            <a:r>
              <a:rPr lang="de-DE" dirty="0" err="1" smtClean="0"/>
              <a:t>flickr</a:t>
            </a:r>
            <a:r>
              <a:rPr lang="de-DE" dirty="0" smtClean="0"/>
              <a:t>-Account: </a:t>
            </a:r>
            <a:r>
              <a:rPr lang="de-DE" dirty="0" err="1" smtClean="0"/>
              <a:t>Rebecca_bexxi</a:t>
            </a:r>
            <a:r>
              <a:rPr lang="de-DE" dirty="0" smtClean="0"/>
              <a:t>)</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29</a:t>
            </a:fld>
            <a:endParaRPr lang="nl-NL" altLang="en-US"/>
          </a:p>
        </p:txBody>
      </p:sp>
    </p:spTree>
    <p:extLst>
      <p:ext uri="{BB962C8B-B14F-4D97-AF65-F5344CB8AC3E}">
        <p14:creationId xmlns:p14="http://schemas.microsoft.com/office/powerpoint/2010/main" val="225696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http://www.pixelio.de/index.php, </a:t>
            </a:r>
            <a:r>
              <a:rPr lang="de-DE" dirty="0" err="1" smtClean="0"/>
              <a:t>rico</a:t>
            </a:r>
            <a:r>
              <a:rPr lang="de-DE" dirty="0" smtClean="0"/>
              <a:t> </a:t>
            </a:r>
            <a:r>
              <a:rPr lang="de-DE" dirty="0" err="1" smtClean="0"/>
              <a:t>kühnel</a:t>
            </a:r>
            <a:r>
              <a:rPr lang="de-DE" dirty="0" smtClean="0"/>
              <a:t>  / pixelio.de</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5</a:t>
            </a:fld>
            <a:endParaRPr lang="nl-NL" altLang="en-US"/>
          </a:p>
        </p:txBody>
      </p:sp>
    </p:spTree>
    <p:extLst>
      <p:ext uri="{BB962C8B-B14F-4D97-AF65-F5344CB8AC3E}">
        <p14:creationId xmlns:p14="http://schemas.microsoft.com/office/powerpoint/2010/main" val="4176506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http://www.art-manufaktur.eu/bucht/main/J017_M.jpg</a:t>
            </a:r>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30</a:t>
            </a:fld>
            <a:endParaRPr lang="nl-NL" altLang="en-US"/>
          </a:p>
        </p:txBody>
      </p:sp>
    </p:spTree>
    <p:extLst>
      <p:ext uri="{BB962C8B-B14F-4D97-AF65-F5344CB8AC3E}">
        <p14:creationId xmlns:p14="http://schemas.microsoft.com/office/powerpoint/2010/main" val="322696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http://www.cramer-mueller-partner.de/fileadmin/_processed_/csm_Blog_Besserwisser_V02_31f3465c56.jpg</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32</a:t>
            </a:fld>
            <a:endParaRPr lang="nl-NL" altLang="en-US"/>
          </a:p>
        </p:txBody>
      </p:sp>
    </p:spTree>
    <p:extLst>
      <p:ext uri="{BB962C8B-B14F-4D97-AF65-F5344CB8AC3E}">
        <p14:creationId xmlns:p14="http://schemas.microsoft.com/office/powerpoint/2010/main" val="118339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http://www.pixelio.de/media/243119, </a:t>
            </a:r>
          </a:p>
          <a:p>
            <a:r>
              <a:rPr lang="de-DE" dirty="0" smtClean="0"/>
              <a:t>Miroslaw  / pixelio.de</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7</a:t>
            </a:fld>
            <a:endParaRPr lang="nl-NL" altLang="en-US"/>
          </a:p>
        </p:txBody>
      </p:sp>
    </p:spTree>
    <p:extLst>
      <p:ext uri="{BB962C8B-B14F-4D97-AF65-F5344CB8AC3E}">
        <p14:creationId xmlns:p14="http://schemas.microsoft.com/office/powerpoint/2010/main" val="237766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9</a:t>
            </a:fld>
            <a:endParaRPr lang="nl-NL" altLang="en-US"/>
          </a:p>
        </p:txBody>
      </p:sp>
    </p:spTree>
    <p:extLst>
      <p:ext uri="{BB962C8B-B14F-4D97-AF65-F5344CB8AC3E}">
        <p14:creationId xmlns:p14="http://schemas.microsoft.com/office/powerpoint/2010/main" val="1345059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http://www.pixelio.de/media/729627; Lizenz: Andreas Hermsdorf  / pixelio.de </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10</a:t>
            </a:fld>
            <a:endParaRPr lang="nl-NL" altLang="en-US"/>
          </a:p>
        </p:txBody>
      </p:sp>
    </p:spTree>
    <p:extLst>
      <p:ext uri="{BB962C8B-B14F-4D97-AF65-F5344CB8AC3E}">
        <p14:creationId xmlns:p14="http://schemas.microsoft.com/office/powerpoint/2010/main" val="106265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a:t>
            </a:r>
            <a:r>
              <a:rPr lang="de-DE" baseline="0" dirty="0" smtClean="0"/>
              <a:t> https://creativecommons.org/licenses/by-nc-sa/2.0/, Fotograf: </a:t>
            </a:r>
            <a:r>
              <a:rPr lang="de-DE" baseline="0" dirty="0" err="1" smtClean="0"/>
              <a:t>Tuija</a:t>
            </a:r>
            <a:r>
              <a:rPr lang="de-DE" baseline="0" dirty="0" smtClean="0"/>
              <a:t> </a:t>
            </a:r>
            <a:r>
              <a:rPr lang="de-DE" baseline="0" dirty="0" err="1" smtClean="0"/>
              <a:t>Sonkkila</a:t>
            </a:r>
            <a:r>
              <a:rPr lang="de-DE" baseline="0" dirty="0" smtClean="0"/>
              <a:t> </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11</a:t>
            </a:fld>
            <a:endParaRPr lang="nl-NL" altLang="en-US"/>
          </a:p>
        </p:txBody>
      </p:sp>
    </p:spTree>
    <p:extLst>
      <p:ext uri="{BB962C8B-B14F-4D97-AF65-F5344CB8AC3E}">
        <p14:creationId xmlns:p14="http://schemas.microsoft.com/office/powerpoint/2010/main" val="216222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Fotograf: </a:t>
            </a:r>
            <a:r>
              <a:rPr lang="de-DE" dirty="0" err="1" smtClean="0"/>
              <a:t>Melling</a:t>
            </a:r>
            <a:r>
              <a:rPr lang="de-DE" dirty="0" smtClean="0"/>
              <a:t> Rondell  / pixelio.de</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13</a:t>
            </a:fld>
            <a:endParaRPr lang="nl-NL" altLang="en-US"/>
          </a:p>
        </p:txBody>
      </p:sp>
    </p:spTree>
    <p:extLst>
      <p:ext uri="{BB962C8B-B14F-4D97-AF65-F5344CB8AC3E}">
        <p14:creationId xmlns:p14="http://schemas.microsoft.com/office/powerpoint/2010/main" val="686009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a:t>
            </a:r>
            <a:r>
              <a:rPr lang="de-DE" baseline="0" dirty="0" smtClean="0"/>
              <a:t> https://creativecommons.org/licenses/by-nd/2.0/ , Fotograf: Hartwig HKD</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15</a:t>
            </a:fld>
            <a:endParaRPr lang="nl-NL" altLang="en-US"/>
          </a:p>
        </p:txBody>
      </p:sp>
    </p:spTree>
    <p:extLst>
      <p:ext uri="{BB962C8B-B14F-4D97-AF65-F5344CB8AC3E}">
        <p14:creationId xmlns:p14="http://schemas.microsoft.com/office/powerpoint/2010/main" val="271487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Bildlizenz: https://creativecommons.org/licenses/by-nc/2.0/, Fotograf: Christian Scholz</a:t>
            </a:r>
          </a:p>
          <a:p>
            <a:endParaRPr lang="de-DE" dirty="0"/>
          </a:p>
        </p:txBody>
      </p:sp>
      <p:sp>
        <p:nvSpPr>
          <p:cNvPr id="4" name="Foliennummernplatzhalter 3"/>
          <p:cNvSpPr>
            <a:spLocks noGrp="1"/>
          </p:cNvSpPr>
          <p:nvPr>
            <p:ph type="sldNum" sz="quarter" idx="10"/>
          </p:nvPr>
        </p:nvSpPr>
        <p:spPr/>
        <p:txBody>
          <a:bodyPr/>
          <a:lstStyle/>
          <a:p>
            <a:pPr>
              <a:defRPr/>
            </a:pPr>
            <a:fld id="{82A76C3C-E9EB-473D-8060-C10FA5A74639}" type="slidenum">
              <a:rPr lang="nl-NL" altLang="en-US" smtClean="0"/>
              <a:pPr>
                <a:defRPr/>
              </a:pPr>
              <a:t>17</a:t>
            </a:fld>
            <a:endParaRPr lang="nl-NL" altLang="en-US"/>
          </a:p>
        </p:txBody>
      </p:sp>
    </p:spTree>
    <p:extLst>
      <p:ext uri="{BB962C8B-B14F-4D97-AF65-F5344CB8AC3E}">
        <p14:creationId xmlns:p14="http://schemas.microsoft.com/office/powerpoint/2010/main" val="128888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4FB7EF56-ED2C-451F-A750-38538E9C5CB7}" type="slidenum">
              <a:rPr lang="nl-NL" altLang="en-US"/>
              <a:pPr>
                <a:defRPr/>
              </a:pPr>
              <a:t>‹#›</a:t>
            </a:fld>
            <a:endParaRPr lang="nl-NL" altLang="en-US"/>
          </a:p>
        </p:txBody>
      </p:sp>
    </p:spTree>
    <p:extLst>
      <p:ext uri="{BB962C8B-B14F-4D97-AF65-F5344CB8AC3E}">
        <p14:creationId xmlns:p14="http://schemas.microsoft.com/office/powerpoint/2010/main" val="13525328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B345C87E-A0D1-47C0-BC7E-8BBF40BEB377}" type="slidenum">
              <a:rPr lang="nl-NL" altLang="en-US"/>
              <a:pPr>
                <a:defRPr/>
              </a:pPr>
              <a:t>‹#›</a:t>
            </a:fld>
            <a:endParaRPr lang="nl-NL" altLang="en-US"/>
          </a:p>
        </p:txBody>
      </p:sp>
    </p:spTree>
    <p:extLst>
      <p:ext uri="{BB962C8B-B14F-4D97-AF65-F5344CB8AC3E}">
        <p14:creationId xmlns:p14="http://schemas.microsoft.com/office/powerpoint/2010/main" val="104243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3FE32842-4D83-43F5-A796-8E1A45E40D92}" type="slidenum">
              <a:rPr lang="nl-NL" altLang="en-US"/>
              <a:pPr>
                <a:defRPr/>
              </a:pPr>
              <a:t>‹#›</a:t>
            </a:fld>
            <a:endParaRPr lang="nl-NL" altLang="en-US"/>
          </a:p>
        </p:txBody>
      </p:sp>
    </p:spTree>
    <p:extLst>
      <p:ext uri="{BB962C8B-B14F-4D97-AF65-F5344CB8AC3E}">
        <p14:creationId xmlns:p14="http://schemas.microsoft.com/office/powerpoint/2010/main" val="135982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de-DE" altLang="en-US"/>
          </a:p>
        </p:txBody>
      </p:sp>
      <p:sp>
        <p:nvSpPr>
          <p:cNvPr id="5" name="Footer Placeholder 4"/>
          <p:cNvSpPr>
            <a:spLocks noGrp="1"/>
          </p:cNvSpPr>
          <p:nvPr>
            <p:ph type="ftr" sz="quarter" idx="11"/>
          </p:nvPr>
        </p:nvSpPr>
        <p:spPr/>
        <p:txBody>
          <a:bodyPr/>
          <a:lstStyle>
            <a:lvl1pPr>
              <a:defRPr/>
            </a:lvl1pPr>
          </a:lstStyle>
          <a:p>
            <a:pPr>
              <a:defRPr/>
            </a:pPr>
            <a:endParaRPr lang="de-DE" altLang="en-US"/>
          </a:p>
        </p:txBody>
      </p:sp>
      <p:sp>
        <p:nvSpPr>
          <p:cNvPr id="6" name="Slide Number Placeholder 5"/>
          <p:cNvSpPr>
            <a:spLocks noGrp="1"/>
          </p:cNvSpPr>
          <p:nvPr>
            <p:ph type="sldNum" sz="quarter" idx="12"/>
          </p:nvPr>
        </p:nvSpPr>
        <p:spPr/>
        <p:txBody>
          <a:bodyPr/>
          <a:lstStyle>
            <a:lvl1pPr>
              <a:defRPr/>
            </a:lvl1pPr>
          </a:lstStyle>
          <a:p>
            <a:pPr>
              <a:defRPr/>
            </a:pPr>
            <a:fld id="{610C255F-D9DB-4C65-BA0C-695EB3471BAC}" type="slidenum">
              <a:rPr lang="nl-NL" altLang="en-US"/>
              <a:pPr>
                <a:defRPr/>
              </a:pPr>
              <a:t>‹#›</a:t>
            </a:fld>
            <a:endParaRPr lang="nl-NL" altLang="en-US"/>
          </a:p>
        </p:txBody>
      </p:sp>
    </p:spTree>
    <p:extLst>
      <p:ext uri="{BB962C8B-B14F-4D97-AF65-F5344CB8AC3E}">
        <p14:creationId xmlns:p14="http://schemas.microsoft.com/office/powerpoint/2010/main" val="357121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EF0CFD89-6311-44B1-B7DE-58BCB85D1B5A}" type="slidenum">
              <a:rPr lang="nl-NL" altLang="en-US"/>
              <a:pPr>
                <a:defRPr/>
              </a:pPr>
              <a:t>‹#›</a:t>
            </a:fld>
            <a:endParaRPr lang="nl-NL" altLang="en-US"/>
          </a:p>
        </p:txBody>
      </p:sp>
    </p:spTree>
    <p:extLst>
      <p:ext uri="{BB962C8B-B14F-4D97-AF65-F5344CB8AC3E}">
        <p14:creationId xmlns:p14="http://schemas.microsoft.com/office/powerpoint/2010/main" val="18509677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F59FCD59-5582-4590-B01F-05975C76DD9B}" type="slidenum">
              <a:rPr lang="nl-NL" altLang="en-US"/>
              <a:pPr>
                <a:defRPr/>
              </a:pPr>
              <a:t>‹#›</a:t>
            </a:fld>
            <a:endParaRPr lang="nl-NL" altLang="en-US"/>
          </a:p>
        </p:txBody>
      </p:sp>
    </p:spTree>
    <p:extLst>
      <p:ext uri="{BB962C8B-B14F-4D97-AF65-F5344CB8AC3E}">
        <p14:creationId xmlns:p14="http://schemas.microsoft.com/office/powerpoint/2010/main" val="39910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de-DE" altLang="en-US"/>
          </a:p>
        </p:txBody>
      </p:sp>
      <p:sp>
        <p:nvSpPr>
          <p:cNvPr id="9" name="Footer Placeholder 7"/>
          <p:cNvSpPr>
            <a:spLocks noGrp="1"/>
          </p:cNvSpPr>
          <p:nvPr>
            <p:ph type="ftr" sz="quarter" idx="11"/>
          </p:nvPr>
        </p:nvSpPr>
        <p:spPr/>
        <p:txBody>
          <a:bodyPr/>
          <a:lstStyle>
            <a:lvl1pPr>
              <a:defRPr/>
            </a:lvl1pPr>
          </a:lstStyle>
          <a:p>
            <a:pPr>
              <a:defRPr/>
            </a:pPr>
            <a:endParaRPr lang="de-DE" altLang="en-US"/>
          </a:p>
        </p:txBody>
      </p:sp>
      <p:sp>
        <p:nvSpPr>
          <p:cNvPr id="10" name="Slide Number Placeholder 8"/>
          <p:cNvSpPr>
            <a:spLocks noGrp="1"/>
          </p:cNvSpPr>
          <p:nvPr>
            <p:ph type="sldNum" sz="quarter" idx="12"/>
          </p:nvPr>
        </p:nvSpPr>
        <p:spPr/>
        <p:txBody>
          <a:bodyPr/>
          <a:lstStyle>
            <a:lvl1pPr>
              <a:defRPr/>
            </a:lvl1pPr>
          </a:lstStyle>
          <a:p>
            <a:pPr>
              <a:defRPr/>
            </a:pPr>
            <a:fld id="{3111DA6D-FFA5-4020-BF9D-50EAA2EA143C}" type="slidenum">
              <a:rPr lang="nl-NL" altLang="en-US"/>
              <a:pPr>
                <a:defRPr/>
              </a:pPr>
              <a:t>‹#›</a:t>
            </a:fld>
            <a:endParaRPr lang="nl-NL" altLang="en-US"/>
          </a:p>
        </p:txBody>
      </p:sp>
    </p:spTree>
    <p:extLst>
      <p:ext uri="{BB962C8B-B14F-4D97-AF65-F5344CB8AC3E}">
        <p14:creationId xmlns:p14="http://schemas.microsoft.com/office/powerpoint/2010/main" val="39852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de-DE" altLang="en-US"/>
          </a:p>
        </p:txBody>
      </p:sp>
      <p:sp>
        <p:nvSpPr>
          <p:cNvPr id="4" name="Footer Placeholder 4"/>
          <p:cNvSpPr>
            <a:spLocks noGrp="1"/>
          </p:cNvSpPr>
          <p:nvPr>
            <p:ph type="ftr" sz="quarter" idx="11"/>
          </p:nvPr>
        </p:nvSpPr>
        <p:spPr/>
        <p:txBody>
          <a:bodyPr/>
          <a:lstStyle>
            <a:lvl1pPr>
              <a:defRPr/>
            </a:lvl1pPr>
          </a:lstStyle>
          <a:p>
            <a:pPr>
              <a:defRPr/>
            </a:pPr>
            <a:endParaRPr lang="de-DE" altLang="en-US"/>
          </a:p>
        </p:txBody>
      </p:sp>
      <p:sp>
        <p:nvSpPr>
          <p:cNvPr id="5" name="Slide Number Placeholder 5"/>
          <p:cNvSpPr>
            <a:spLocks noGrp="1"/>
          </p:cNvSpPr>
          <p:nvPr>
            <p:ph type="sldNum" sz="quarter" idx="12"/>
          </p:nvPr>
        </p:nvSpPr>
        <p:spPr/>
        <p:txBody>
          <a:bodyPr/>
          <a:lstStyle>
            <a:lvl1pPr>
              <a:defRPr/>
            </a:lvl1pPr>
          </a:lstStyle>
          <a:p>
            <a:pPr>
              <a:defRPr/>
            </a:pPr>
            <a:fld id="{21EB7C45-6DDE-47C9-B692-382552224AFD}" type="slidenum">
              <a:rPr lang="nl-NL" altLang="en-US"/>
              <a:pPr>
                <a:defRPr/>
              </a:pPr>
              <a:t>‹#›</a:t>
            </a:fld>
            <a:endParaRPr lang="nl-NL" altLang="en-US"/>
          </a:p>
        </p:txBody>
      </p:sp>
    </p:spTree>
    <p:extLst>
      <p:ext uri="{BB962C8B-B14F-4D97-AF65-F5344CB8AC3E}">
        <p14:creationId xmlns:p14="http://schemas.microsoft.com/office/powerpoint/2010/main" val="285220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de-DE" altLang="en-US"/>
          </a:p>
        </p:txBody>
      </p:sp>
      <p:sp>
        <p:nvSpPr>
          <p:cNvPr id="3" name="Footer Placeholder 4"/>
          <p:cNvSpPr>
            <a:spLocks noGrp="1"/>
          </p:cNvSpPr>
          <p:nvPr>
            <p:ph type="ftr" sz="quarter" idx="11"/>
          </p:nvPr>
        </p:nvSpPr>
        <p:spPr/>
        <p:txBody>
          <a:bodyPr/>
          <a:lstStyle>
            <a:lvl1pPr>
              <a:defRPr/>
            </a:lvl1pPr>
          </a:lstStyle>
          <a:p>
            <a:pPr>
              <a:defRPr/>
            </a:pPr>
            <a:endParaRPr lang="de-DE" altLang="en-US"/>
          </a:p>
        </p:txBody>
      </p:sp>
      <p:sp>
        <p:nvSpPr>
          <p:cNvPr id="4" name="Slide Number Placeholder 5"/>
          <p:cNvSpPr>
            <a:spLocks noGrp="1"/>
          </p:cNvSpPr>
          <p:nvPr>
            <p:ph type="sldNum" sz="quarter" idx="12"/>
          </p:nvPr>
        </p:nvSpPr>
        <p:spPr/>
        <p:txBody>
          <a:bodyPr/>
          <a:lstStyle>
            <a:lvl1pPr>
              <a:defRPr/>
            </a:lvl1pPr>
          </a:lstStyle>
          <a:p>
            <a:pPr>
              <a:defRPr/>
            </a:pPr>
            <a:fld id="{EF3E5841-9035-4662-A186-97116F641678}" type="slidenum">
              <a:rPr lang="nl-NL" altLang="en-US"/>
              <a:pPr>
                <a:defRPr/>
              </a:pPr>
              <a:t>‹#›</a:t>
            </a:fld>
            <a:endParaRPr lang="nl-NL" altLang="en-US"/>
          </a:p>
        </p:txBody>
      </p:sp>
    </p:spTree>
    <p:extLst>
      <p:ext uri="{BB962C8B-B14F-4D97-AF65-F5344CB8AC3E}">
        <p14:creationId xmlns:p14="http://schemas.microsoft.com/office/powerpoint/2010/main" val="178088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de-DE" altLang="en-US"/>
          </a:p>
        </p:txBody>
      </p:sp>
      <p:sp>
        <p:nvSpPr>
          <p:cNvPr id="7" name="Footer Placeholder 5"/>
          <p:cNvSpPr>
            <a:spLocks noGrp="1"/>
          </p:cNvSpPr>
          <p:nvPr>
            <p:ph type="ftr" sz="quarter" idx="11"/>
          </p:nvPr>
        </p:nvSpPr>
        <p:spPr/>
        <p:txBody>
          <a:bodyPr/>
          <a:lstStyle>
            <a:lvl1pPr>
              <a:defRPr/>
            </a:lvl1pPr>
          </a:lstStyle>
          <a:p>
            <a:pPr>
              <a:defRPr/>
            </a:pPr>
            <a:endParaRPr lang="de-DE" altLang="en-US"/>
          </a:p>
        </p:txBody>
      </p:sp>
      <p:sp>
        <p:nvSpPr>
          <p:cNvPr id="8" name="Slide Number Placeholder 6"/>
          <p:cNvSpPr>
            <a:spLocks noGrp="1"/>
          </p:cNvSpPr>
          <p:nvPr>
            <p:ph type="sldNum" sz="quarter" idx="12"/>
          </p:nvPr>
        </p:nvSpPr>
        <p:spPr/>
        <p:txBody>
          <a:bodyPr/>
          <a:lstStyle>
            <a:lvl1pPr>
              <a:defRPr/>
            </a:lvl1pPr>
          </a:lstStyle>
          <a:p>
            <a:pPr>
              <a:defRPr/>
            </a:pPr>
            <a:fld id="{7D1F7012-C96F-4829-AC92-AFC962ABC09C}" type="slidenum">
              <a:rPr lang="nl-NL" altLang="en-US"/>
              <a:pPr>
                <a:defRPr/>
              </a:pPr>
              <a:t>‹#›</a:t>
            </a:fld>
            <a:endParaRPr lang="nl-NL" altLang="en-US"/>
          </a:p>
        </p:txBody>
      </p:sp>
    </p:spTree>
    <p:extLst>
      <p:ext uri="{BB962C8B-B14F-4D97-AF65-F5344CB8AC3E}">
        <p14:creationId xmlns:p14="http://schemas.microsoft.com/office/powerpoint/2010/main" val="1694139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de-DE" altLang="en-US"/>
          </a:p>
        </p:txBody>
      </p:sp>
      <p:sp>
        <p:nvSpPr>
          <p:cNvPr id="6" name="Footer Placeholder 4"/>
          <p:cNvSpPr>
            <a:spLocks noGrp="1"/>
          </p:cNvSpPr>
          <p:nvPr>
            <p:ph type="ftr" sz="quarter" idx="11"/>
          </p:nvPr>
        </p:nvSpPr>
        <p:spPr/>
        <p:txBody>
          <a:bodyPr/>
          <a:lstStyle>
            <a:lvl1pPr>
              <a:defRPr/>
            </a:lvl1pPr>
          </a:lstStyle>
          <a:p>
            <a:pPr>
              <a:defRPr/>
            </a:pPr>
            <a:endParaRPr lang="de-DE" altLang="en-US"/>
          </a:p>
        </p:txBody>
      </p:sp>
      <p:sp>
        <p:nvSpPr>
          <p:cNvPr id="7" name="Slide Number Placeholder 5"/>
          <p:cNvSpPr>
            <a:spLocks noGrp="1"/>
          </p:cNvSpPr>
          <p:nvPr>
            <p:ph type="sldNum" sz="quarter" idx="12"/>
          </p:nvPr>
        </p:nvSpPr>
        <p:spPr/>
        <p:txBody>
          <a:bodyPr/>
          <a:lstStyle>
            <a:lvl1pPr>
              <a:defRPr/>
            </a:lvl1pPr>
          </a:lstStyle>
          <a:p>
            <a:pPr>
              <a:defRPr/>
            </a:pPr>
            <a:fld id="{425BE5F6-1336-4B31-AFCB-C0D76DA6C7BB}" type="slidenum">
              <a:rPr lang="nl-NL" altLang="en-US"/>
              <a:pPr>
                <a:defRPr/>
              </a:pPr>
              <a:t>‹#›</a:t>
            </a:fld>
            <a:endParaRPr lang="nl-NL" altLang="en-US"/>
          </a:p>
        </p:txBody>
      </p:sp>
    </p:spTree>
    <p:extLst>
      <p:ext uri="{BB962C8B-B14F-4D97-AF65-F5344CB8AC3E}">
        <p14:creationId xmlns:p14="http://schemas.microsoft.com/office/powerpoint/2010/main" val="322975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lang="en-US" altLang="en-US" smtClean="0">
              <a:solidFill>
                <a:srgbClr val="FFFFFF"/>
              </a:solidFill>
              <a:latin typeface="Arial" charset="0"/>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lang="en-US" altLang="en-US" smtClean="0">
              <a:solidFill>
                <a:srgbClr val="FFFFFF"/>
              </a:solidFill>
              <a:latin typeface="Arial" charset="0"/>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Arial" charset="0"/>
              </a:defRPr>
            </a:lvl1pPr>
          </a:lstStyle>
          <a:p>
            <a:pPr>
              <a:defRPr/>
            </a:pPr>
            <a:endParaRPr lang="de-DE" alt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cs typeface="Arial" charset="0"/>
              </a:defRPr>
            </a:lvl1pPr>
          </a:lstStyle>
          <a:p>
            <a:pPr>
              <a:defRPr/>
            </a:pPr>
            <a:endParaRPr lang="de-DE" alt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405C0AAD-CEE4-4398-85CE-4D1F8E0004B2}" type="slidenum">
              <a:rPr lang="nl-NL" altLang="en-US"/>
              <a:pPr>
                <a:defRPr/>
              </a:pPr>
              <a:t>‹#›</a:t>
            </a:fld>
            <a:endParaRPr lang="nl-NL" altLang="en-US"/>
          </a:p>
        </p:txBody>
      </p:sp>
    </p:spTree>
  </p:cSld>
  <p:clrMap bg1="lt1" tx1="dk1" bg2="lt2" tx2="dk2" accent1="accent1" accent2="accent2" accent3="accent3" accent4="accent4" accent5="accent5" accent6="accent6" hlink="hlink" folHlink="folHlink"/>
  <p:sldLayoutIdLst>
    <p:sldLayoutId id="2147484558" r:id="rId1"/>
    <p:sldLayoutId id="2147484551" r:id="rId2"/>
    <p:sldLayoutId id="2147484559" r:id="rId3"/>
    <p:sldLayoutId id="2147484552" r:id="rId4"/>
    <p:sldLayoutId id="2147484560" r:id="rId5"/>
    <p:sldLayoutId id="2147484553" r:id="rId6"/>
    <p:sldLayoutId id="2147484554" r:id="rId7"/>
    <p:sldLayoutId id="2147484561" r:id="rId8"/>
    <p:sldLayoutId id="2147484555" r:id="rId9"/>
    <p:sldLayoutId id="2147484556" r:id="rId10"/>
    <p:sldLayoutId id="2147484557"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srf.ch/play/tv/me_gipfelstuermer/video/peter-hinnen-mit-mir-sind-mit-em-velo-da?id=087c0a8d-2f53-4e68-bbc5-cc85795e8a88"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youtube.com/watch?v=TLqylQM-PN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creativecommons.org/licenses/by-nc/2.0/"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de.wikipedia.org/wiki/Currywurst#/media/File:DPAG_2011_Deutsche_Erfindungen_Alltag.jp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jpeg"/><Relationship Id="rId9" Type="http://schemas.openxmlformats.org/officeDocument/2006/relationships/hyperlink" Target="https://www.youtube.com/watch?v=SdG65Oya52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de.wikipedia.org/wiki/Schlagsahne#/media/File:Cr%C3%A8me_Chantilly.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pixelio.de/media/740981" TargetMode="Externa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www.youtube.com/watch?v=Qv113ZDeB0w" TargetMode="Externa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www.pixelio.de/index.php"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en-US" sz="3400" b="1" dirty="0" err="1" smtClean="0">
                <a:solidFill>
                  <a:schemeClr val="accent1"/>
                </a:solidFill>
              </a:rPr>
              <a:t>Anleitung</a:t>
            </a:r>
            <a:r>
              <a:rPr lang="nl-NL" altLang="en-US" sz="3400" b="1" dirty="0" smtClean="0">
                <a:solidFill>
                  <a:schemeClr val="accent1"/>
                </a:solidFill>
              </a:rPr>
              <a:t> </a:t>
            </a:r>
            <a:r>
              <a:rPr lang="nl-NL" altLang="en-US" sz="3400" b="1" dirty="0" err="1" smtClean="0">
                <a:solidFill>
                  <a:schemeClr val="accent1"/>
                </a:solidFill>
              </a:rPr>
              <a:t>für</a:t>
            </a:r>
            <a:r>
              <a:rPr lang="nl-NL" altLang="en-US" sz="3400" b="1" dirty="0" smtClean="0">
                <a:solidFill>
                  <a:schemeClr val="accent1"/>
                </a:solidFill>
              </a:rPr>
              <a:t> die </a:t>
            </a:r>
            <a:r>
              <a:rPr lang="nl-NL" altLang="en-US" sz="3400" b="1" dirty="0" err="1" smtClean="0">
                <a:solidFill>
                  <a:schemeClr val="accent1"/>
                </a:solidFill>
              </a:rPr>
              <a:t>Lehrkraft</a:t>
            </a:r>
            <a:endParaRPr lang="de-DE" sz="3400" dirty="0">
              <a:solidFill>
                <a:schemeClr val="accent1"/>
              </a:solidFill>
            </a:endParaRPr>
          </a:p>
        </p:txBody>
      </p:sp>
      <p:sp>
        <p:nvSpPr>
          <p:cNvPr id="3" name="Inhaltsplatzhalter 2"/>
          <p:cNvSpPr>
            <a:spLocks noGrp="1"/>
          </p:cNvSpPr>
          <p:nvPr>
            <p:ph idx="1"/>
          </p:nvPr>
        </p:nvSpPr>
        <p:spPr>
          <a:xfrm>
            <a:off x="467543" y="1484313"/>
            <a:ext cx="8338319" cy="4876800"/>
          </a:xfrm>
        </p:spPr>
        <p:txBody>
          <a:bodyPr/>
          <a:lstStyle/>
          <a:p>
            <a:pPr marL="0" indent="0">
              <a:buNone/>
            </a:pPr>
            <a:r>
              <a:rPr lang="de-DE" altLang="en-US" sz="2000" dirty="0" smtClean="0">
                <a:solidFill>
                  <a:srgbClr val="404040"/>
                </a:solidFill>
              </a:rPr>
              <a:t>Liebe Lehrer*innen, </a:t>
            </a:r>
          </a:p>
          <a:p>
            <a:pPr marL="0" indent="0">
              <a:buNone/>
            </a:pPr>
            <a:r>
              <a:rPr lang="de-DE" altLang="en-US" sz="2000" dirty="0" smtClean="0">
                <a:solidFill>
                  <a:srgbClr val="404040"/>
                </a:solidFill>
              </a:rPr>
              <a:t>es gibt zwei Möglichkeiten, das Quiz mit euren Schülern durchzuführen und das Lösungswort herauszufinden.</a:t>
            </a:r>
          </a:p>
          <a:p>
            <a:pPr marL="0" indent="0">
              <a:buNone/>
            </a:pPr>
            <a:endParaRPr lang="de-DE" altLang="en-US" sz="1200" dirty="0" smtClean="0">
              <a:solidFill>
                <a:srgbClr val="404040"/>
              </a:solidFill>
            </a:endParaRPr>
          </a:p>
          <a:p>
            <a:pPr marL="457200" indent="-457200">
              <a:buSzPct val="100000"/>
              <a:buFont typeface="+mj-lt"/>
              <a:buAutoNum type="arabicParenR"/>
            </a:pPr>
            <a:r>
              <a:rPr lang="de-DE" altLang="en-US" sz="2000" dirty="0" smtClean="0">
                <a:solidFill>
                  <a:srgbClr val="404040"/>
                </a:solidFill>
              </a:rPr>
              <a:t>Arbeitsblatt zum Quiz austeilen, die Schüler beantworten die </a:t>
            </a:r>
            <a:br>
              <a:rPr lang="de-DE" altLang="en-US" sz="2000" dirty="0" smtClean="0">
                <a:solidFill>
                  <a:srgbClr val="404040"/>
                </a:solidFill>
              </a:rPr>
            </a:br>
            <a:r>
              <a:rPr lang="de-DE" altLang="en-US" sz="2000" dirty="0" smtClean="0">
                <a:solidFill>
                  <a:srgbClr val="404040"/>
                </a:solidFill>
              </a:rPr>
              <a:t>Fragen auf dem Arbeitsblatt ohne Präsentation. Danach wird </a:t>
            </a:r>
            <a:br>
              <a:rPr lang="de-DE" altLang="en-US" sz="2000" dirty="0" smtClean="0">
                <a:solidFill>
                  <a:srgbClr val="404040"/>
                </a:solidFill>
              </a:rPr>
            </a:br>
            <a:r>
              <a:rPr lang="de-DE" altLang="en-US" sz="2000" dirty="0" smtClean="0">
                <a:solidFill>
                  <a:srgbClr val="404040"/>
                </a:solidFill>
              </a:rPr>
              <a:t>die Präsentation als Auflösung des Quiz gezeigt.</a:t>
            </a:r>
          </a:p>
          <a:p>
            <a:pPr marL="0" indent="0">
              <a:buNone/>
            </a:pPr>
            <a:endParaRPr lang="de-DE" altLang="en-US" sz="1100" dirty="0" smtClean="0">
              <a:solidFill>
                <a:srgbClr val="404040"/>
              </a:solidFill>
            </a:endParaRPr>
          </a:p>
          <a:p>
            <a:pPr marL="457200" indent="-457200">
              <a:buSzPct val="100000"/>
              <a:buFont typeface="+mj-lt"/>
              <a:buAutoNum type="arabicParenR" startAt="2"/>
            </a:pPr>
            <a:r>
              <a:rPr lang="de-DE" altLang="en-US" sz="2000" dirty="0" smtClean="0">
                <a:solidFill>
                  <a:srgbClr val="404040"/>
                </a:solidFill>
              </a:rPr>
              <a:t>Quiz-Präsentation mit der Klasse durchführen. Die Buchstaben für das Lösungswort stehen </a:t>
            </a:r>
            <a:r>
              <a:rPr lang="de-DE" altLang="en-US" sz="2000" b="1" u="sng" dirty="0" smtClean="0">
                <a:solidFill>
                  <a:schemeClr val="accent1"/>
                </a:solidFill>
              </a:rPr>
              <a:t>nur</a:t>
            </a:r>
            <a:r>
              <a:rPr lang="de-DE" altLang="en-US" sz="2000" dirty="0" smtClean="0">
                <a:solidFill>
                  <a:schemeClr val="accent1"/>
                </a:solidFill>
              </a:rPr>
              <a:t> </a:t>
            </a:r>
            <a:r>
              <a:rPr lang="de-DE" altLang="en-US" sz="2000" dirty="0" smtClean="0">
                <a:solidFill>
                  <a:srgbClr val="404040"/>
                </a:solidFill>
              </a:rPr>
              <a:t>auf den Fragefolien. Die Auflösung beantwortet nur die Frage, aber der richtige Buchstabe für das Lösungswort fehlt. Das Lösungswort wird erst am Ende gezeigt. </a:t>
            </a:r>
            <a:endParaRPr lang="de-DE" altLang="en-US" sz="1800" dirty="0" smtClean="0">
              <a:solidFill>
                <a:srgbClr val="404040"/>
              </a:solidFill>
            </a:endParaRPr>
          </a:p>
          <a:p>
            <a:pPr marL="447675" indent="-447675">
              <a:spcBef>
                <a:spcPts val="1200"/>
              </a:spcBef>
              <a:buNone/>
              <a:tabLst>
                <a:tab pos="804863" algn="l"/>
                <a:tab pos="1700213" algn="l"/>
              </a:tabLst>
            </a:pPr>
            <a:r>
              <a:rPr lang="de-DE" altLang="en-US" sz="1400" b="1" u="sng" dirty="0" smtClean="0">
                <a:solidFill>
                  <a:srgbClr val="404040"/>
                </a:solidFill>
              </a:rPr>
              <a:t>Beispiel</a:t>
            </a:r>
            <a:r>
              <a:rPr lang="de-DE" altLang="en-US" sz="1400" b="1" dirty="0" smtClean="0">
                <a:solidFill>
                  <a:srgbClr val="404040"/>
                </a:solidFill>
              </a:rPr>
              <a:t> Frage:	</a:t>
            </a:r>
            <a:r>
              <a:rPr lang="de-DE" altLang="en-US" sz="1400" dirty="0" smtClean="0">
                <a:solidFill>
                  <a:srgbClr val="404040"/>
                </a:solidFill>
              </a:rPr>
              <a:t>Peter und Johanna reden Tacheles. Was bedeutet das? 				</a:t>
            </a:r>
            <a:r>
              <a:rPr lang="de-DE" altLang="en-US" sz="1200" dirty="0" smtClean="0">
                <a:solidFill>
                  <a:srgbClr val="404040"/>
                </a:solidFill>
              </a:rPr>
              <a:t>A) Sie tauschen sich bei einem Kaffee über ihren Tag aus. (</a:t>
            </a:r>
            <a:r>
              <a:rPr lang="de-DE" altLang="en-US" sz="1200" b="1" dirty="0" smtClean="0">
                <a:solidFill>
                  <a:srgbClr val="404040"/>
                </a:solidFill>
              </a:rPr>
              <a:t>N</a:t>
            </a:r>
            <a:r>
              <a:rPr lang="de-DE" altLang="en-US" sz="1200" dirty="0" smtClean="0">
                <a:solidFill>
                  <a:srgbClr val="404040"/>
                </a:solidFill>
              </a:rPr>
              <a:t>)</a:t>
            </a:r>
            <a:br>
              <a:rPr lang="de-DE" altLang="en-US" sz="1200" dirty="0" smtClean="0">
                <a:solidFill>
                  <a:srgbClr val="404040"/>
                </a:solidFill>
              </a:rPr>
            </a:br>
            <a:r>
              <a:rPr lang="de-DE" altLang="en-US" sz="1200" dirty="0" smtClean="0">
                <a:solidFill>
                  <a:srgbClr val="404040"/>
                </a:solidFill>
              </a:rPr>
              <a:t>		B) Sie reden offen und ehrlich und haben ein ernstes Gespräch. (</a:t>
            </a:r>
            <a:r>
              <a:rPr lang="de-DE" altLang="en-US" sz="1200" b="1" dirty="0" smtClean="0">
                <a:solidFill>
                  <a:srgbClr val="404040"/>
                </a:solidFill>
              </a:rPr>
              <a:t>T</a:t>
            </a:r>
            <a:r>
              <a:rPr lang="de-DE" altLang="en-US" sz="1200" dirty="0" smtClean="0">
                <a:solidFill>
                  <a:srgbClr val="404040"/>
                </a:solidFill>
              </a:rPr>
              <a:t>)				C) Sie planen ihre Verlobung und Hochzeit. (</a:t>
            </a:r>
            <a:r>
              <a:rPr lang="de-DE" altLang="en-US" sz="1200" b="1" dirty="0" smtClean="0">
                <a:solidFill>
                  <a:srgbClr val="404040"/>
                </a:solidFill>
              </a:rPr>
              <a:t>S</a:t>
            </a:r>
            <a:r>
              <a:rPr lang="de-DE" altLang="en-US" sz="1200" dirty="0" smtClean="0">
                <a:solidFill>
                  <a:srgbClr val="404040"/>
                </a:solidFill>
              </a:rPr>
              <a:t>)</a:t>
            </a:r>
            <a:r>
              <a:rPr lang="de-DE" altLang="en-US" sz="1400" dirty="0" smtClean="0">
                <a:solidFill>
                  <a:srgbClr val="404040"/>
                </a:solidFill>
              </a:rPr>
              <a:t>	</a:t>
            </a:r>
            <a:r>
              <a:rPr lang="de-DE" altLang="en-US" sz="1400" dirty="0">
                <a:solidFill>
                  <a:srgbClr val="404040"/>
                </a:solidFill>
              </a:rPr>
              <a:t/>
            </a:r>
            <a:br>
              <a:rPr lang="de-DE" altLang="en-US" sz="1400" dirty="0">
                <a:solidFill>
                  <a:srgbClr val="404040"/>
                </a:solidFill>
              </a:rPr>
            </a:br>
            <a:r>
              <a:rPr lang="de-DE" altLang="en-US" sz="1400" dirty="0" smtClean="0">
                <a:solidFill>
                  <a:srgbClr val="404040"/>
                </a:solidFill>
              </a:rPr>
              <a:t>	</a:t>
            </a:r>
            <a:r>
              <a:rPr lang="de-DE" altLang="en-US" sz="1400" b="1" dirty="0" smtClean="0">
                <a:solidFill>
                  <a:srgbClr val="404040"/>
                </a:solidFill>
              </a:rPr>
              <a:t>Antwort:</a:t>
            </a:r>
            <a:r>
              <a:rPr lang="de-DE" altLang="en-US" sz="1400" dirty="0">
                <a:solidFill>
                  <a:srgbClr val="404040"/>
                </a:solidFill>
              </a:rPr>
              <a:t>	</a:t>
            </a:r>
            <a:r>
              <a:rPr lang="de-DE" altLang="en-US" sz="1400" dirty="0" smtClean="0">
                <a:solidFill>
                  <a:srgbClr val="404040"/>
                </a:solidFill>
              </a:rPr>
              <a:t>Sie reden offen und ehrlich und haben ein ernstes Gespräch. (</a:t>
            </a:r>
            <a:r>
              <a:rPr lang="de-DE" altLang="en-US" sz="1400" b="1" u="sng" dirty="0" smtClean="0">
                <a:solidFill>
                  <a:srgbClr val="F07F09"/>
                </a:solidFill>
              </a:rPr>
              <a:t>ohne Buchstaben</a:t>
            </a:r>
            <a:r>
              <a:rPr lang="de-DE" altLang="en-US" sz="1400" dirty="0" smtClean="0">
                <a:solidFill>
                  <a:srgbClr val="404040"/>
                </a:solidFill>
              </a:rPr>
              <a:t>)</a:t>
            </a:r>
          </a:p>
          <a:p>
            <a:pPr marL="0" indent="0">
              <a:buNone/>
            </a:pPr>
            <a:endParaRPr lang="nl-NL" altLang="en-US" sz="2000" dirty="0" smtClean="0">
              <a:solidFill>
                <a:srgbClr val="404040"/>
              </a:solidFill>
            </a:endParaRPr>
          </a:p>
          <a:p>
            <a:pPr marL="0" indent="0">
              <a:buNone/>
            </a:pPr>
            <a:endParaRPr lang="nl-NL" altLang="en-US" sz="1050" dirty="0" smtClean="0">
              <a:solidFill>
                <a:srgbClr val="404040"/>
              </a:solidFill>
            </a:endParaRPr>
          </a:p>
          <a:p>
            <a:pPr marL="0" indent="0">
              <a:buNone/>
            </a:pPr>
            <a:endParaRPr lang="nl-NL" altLang="en-US" sz="2200" dirty="0" smtClean="0">
              <a:solidFill>
                <a:srgbClr val="404040"/>
              </a:solidFill>
            </a:endParaRPr>
          </a:p>
          <a:p>
            <a:pPr marL="0" indent="0">
              <a:buNone/>
            </a:pPr>
            <a:endParaRPr lang="nl-NL" altLang="en-US" sz="2200" dirty="0" smtClean="0">
              <a:solidFill>
                <a:srgbClr val="404040"/>
              </a:solidFill>
            </a:endParaRPr>
          </a:p>
        </p:txBody>
      </p:sp>
      <p:pic>
        <p:nvPicPr>
          <p:cNvPr id="4" name="Picture 4" descr="P:\Algemeen\Activiteiten 2012\Actiegroep Duits\mach mit logo_ RGB_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575" y="476250"/>
            <a:ext cx="1157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992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Antwort</a:t>
            </a:r>
            <a:endParaRPr lang="en-US" sz="3400" b="1" dirty="0">
              <a:solidFill>
                <a:schemeClr val="accent1"/>
              </a:solidFill>
            </a:endParaRPr>
          </a:p>
        </p:txBody>
      </p:sp>
      <p:sp>
        <p:nvSpPr>
          <p:cNvPr id="29699" name="Content Placeholder 2"/>
          <p:cNvSpPr>
            <a:spLocks noGrp="1"/>
          </p:cNvSpPr>
          <p:nvPr>
            <p:ph idx="1"/>
          </p:nvPr>
        </p:nvSpPr>
        <p:spPr>
          <a:xfrm>
            <a:off x="457200" y="1600200"/>
            <a:ext cx="8229600" cy="4708525"/>
          </a:xfrm>
        </p:spPr>
        <p:txBody>
          <a:bodyPr/>
          <a:lstStyle/>
          <a:p>
            <a:pPr marL="1187450" lvl="2" indent="-457200" algn="ctr">
              <a:buSzPct val="100000"/>
              <a:buFont typeface="Wingdings" panose="05000000000000000000" pitchFamily="2" charset="2"/>
              <a:buAutoNum type="alphaUcParenR" startAt="2"/>
              <a:defRPr/>
            </a:pPr>
            <a:r>
              <a:rPr lang="nl-NL" sz="2000" dirty="0" err="1" smtClean="0">
                <a:solidFill>
                  <a:srgbClr val="404040"/>
                </a:solidFill>
              </a:rPr>
              <a:t>Vom</a:t>
            </a:r>
            <a:r>
              <a:rPr lang="nl-NL" sz="2000" dirty="0" smtClean="0">
                <a:solidFill>
                  <a:srgbClr val="404040"/>
                </a:solidFill>
              </a:rPr>
              <a:t> </a:t>
            </a:r>
            <a:r>
              <a:rPr lang="nl-NL" sz="2000" dirty="0" err="1">
                <a:solidFill>
                  <a:srgbClr val="404040"/>
                </a:solidFill>
              </a:rPr>
              <a:t>franzöischen</a:t>
            </a:r>
            <a:r>
              <a:rPr lang="nl-NL" sz="2000" dirty="0">
                <a:solidFill>
                  <a:srgbClr val="404040"/>
                </a:solidFill>
              </a:rPr>
              <a:t> Wort “</a:t>
            </a:r>
            <a:r>
              <a:rPr lang="nl-NL" sz="2000" dirty="0" err="1" smtClean="0">
                <a:solidFill>
                  <a:srgbClr val="404040"/>
                </a:solidFill>
              </a:rPr>
              <a:t>vélocipéde</a:t>
            </a:r>
            <a:r>
              <a:rPr lang="nl-NL" sz="2000" dirty="0" smtClean="0">
                <a:solidFill>
                  <a:srgbClr val="404040"/>
                </a:solidFill>
              </a:rPr>
              <a:t>”, was man </a:t>
            </a:r>
            <a:r>
              <a:rPr lang="nl-NL" sz="2000" dirty="0" err="1" smtClean="0">
                <a:solidFill>
                  <a:srgbClr val="404040"/>
                </a:solidFill>
              </a:rPr>
              <a:t>mit</a:t>
            </a:r>
            <a:r>
              <a:rPr lang="nl-NL" sz="2000" dirty="0" smtClean="0">
                <a:solidFill>
                  <a:srgbClr val="404040"/>
                </a:solidFill>
              </a:rPr>
              <a:t> </a:t>
            </a:r>
            <a:br>
              <a:rPr lang="nl-NL" sz="2000" dirty="0" smtClean="0">
                <a:solidFill>
                  <a:srgbClr val="404040"/>
                </a:solidFill>
              </a:rPr>
            </a:br>
            <a:r>
              <a:rPr lang="nl-NL" sz="2000" dirty="0" smtClean="0">
                <a:solidFill>
                  <a:srgbClr val="404040"/>
                </a:solidFill>
              </a:rPr>
              <a:t>“</a:t>
            </a:r>
            <a:r>
              <a:rPr lang="nl-NL" sz="2000" dirty="0" err="1" smtClean="0">
                <a:solidFill>
                  <a:srgbClr val="404040"/>
                </a:solidFill>
              </a:rPr>
              <a:t>schneller</a:t>
            </a:r>
            <a:r>
              <a:rPr lang="nl-NL" sz="2000" dirty="0" smtClean="0">
                <a:solidFill>
                  <a:srgbClr val="404040"/>
                </a:solidFill>
              </a:rPr>
              <a:t> </a:t>
            </a:r>
            <a:r>
              <a:rPr lang="nl-NL" sz="2000" dirty="0" err="1">
                <a:solidFill>
                  <a:srgbClr val="404040"/>
                </a:solidFill>
              </a:rPr>
              <a:t>Fuß</a:t>
            </a:r>
            <a:r>
              <a:rPr lang="nl-NL" sz="2000" dirty="0">
                <a:solidFill>
                  <a:srgbClr val="404040"/>
                </a:solidFill>
              </a:rPr>
              <a:t>” </a:t>
            </a:r>
            <a:r>
              <a:rPr lang="nl-NL" sz="2000" dirty="0" err="1" smtClean="0">
                <a:solidFill>
                  <a:srgbClr val="404040"/>
                </a:solidFill>
              </a:rPr>
              <a:t>übersetzen</a:t>
            </a:r>
            <a:r>
              <a:rPr lang="nl-NL" sz="2000" dirty="0" smtClean="0">
                <a:solidFill>
                  <a:srgbClr val="404040"/>
                </a:solidFill>
              </a:rPr>
              <a:t> </a:t>
            </a:r>
            <a:r>
              <a:rPr lang="nl-NL" sz="2000" dirty="0" err="1" smtClean="0">
                <a:solidFill>
                  <a:srgbClr val="404040"/>
                </a:solidFill>
              </a:rPr>
              <a:t>kann</a:t>
            </a:r>
            <a:r>
              <a:rPr lang="nl-NL" sz="2000" dirty="0" smtClean="0">
                <a:solidFill>
                  <a:srgbClr val="404040"/>
                </a:solidFill>
              </a:rPr>
              <a:t>.</a:t>
            </a:r>
            <a:endParaRPr lang="nl-NL" sz="2000" b="1" dirty="0" smtClean="0">
              <a:solidFill>
                <a:srgbClr val="404040"/>
              </a:solidFill>
            </a:endParaRPr>
          </a:p>
          <a:p>
            <a:pPr lvl="2" indent="0" algn="ctr">
              <a:buClr>
                <a:srgbClr val="F07F09"/>
              </a:buClr>
              <a:buNone/>
              <a:defRPr/>
            </a:pPr>
            <a:endParaRPr lang="nl-NL" sz="2000" b="1" i="1" dirty="0" smtClean="0">
              <a:solidFill>
                <a:srgbClr val="404040"/>
              </a:solidFill>
            </a:endParaRPr>
          </a:p>
          <a:p>
            <a:pPr marL="0" indent="0" algn="ctr">
              <a:buFont typeface="Arial" charset="0"/>
              <a:buNone/>
            </a:pPr>
            <a:endParaRPr lang="nl-NL" altLang="en-US" dirty="0" smtClean="0"/>
          </a:p>
          <a:p>
            <a:pPr marL="0" indent="0" algn="ctr">
              <a:buFont typeface="Arial" charset="0"/>
              <a:buNone/>
            </a:pPr>
            <a:endParaRPr lang="nl-NL" altLang="en-US" dirty="0"/>
          </a:p>
          <a:p>
            <a:pPr marL="0" indent="0">
              <a:buFont typeface="Arial" charset="0"/>
              <a:buNone/>
            </a:pPr>
            <a:endParaRPr lang="nl-NL" altLang="en-US" dirty="0" smtClean="0"/>
          </a:p>
          <a:p>
            <a:pPr marL="0" indent="0" algn="ctr">
              <a:buFont typeface="Arial" charset="0"/>
              <a:buNone/>
            </a:pPr>
            <a:endParaRPr lang="nl-NL" altLang="en-US" dirty="0" smtClean="0"/>
          </a:p>
          <a:p>
            <a:pPr marL="0" indent="0">
              <a:buFont typeface="Arial" charset="0"/>
              <a:buNone/>
            </a:pPr>
            <a:endParaRPr lang="nl-NL" altLang="en-US" sz="1000" dirty="0" smtClean="0"/>
          </a:p>
          <a:p>
            <a:pPr marL="0" indent="0">
              <a:buFont typeface="Arial" charset="0"/>
              <a:buNone/>
            </a:pPr>
            <a:endParaRPr lang="nl-NL" altLang="en-US" sz="1000" dirty="0" smtClean="0"/>
          </a:p>
          <a:p>
            <a:pPr marL="0" indent="0" algn="ctr">
              <a:buFont typeface="Arial" charset="0"/>
              <a:buNone/>
            </a:pPr>
            <a:endParaRPr lang="en-US" altLang="en-US" sz="800" dirty="0" smtClean="0"/>
          </a:p>
        </p:txBody>
      </p:sp>
      <p:pic>
        <p:nvPicPr>
          <p:cNvPr id="133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858" y="5016568"/>
            <a:ext cx="1023823" cy="612068"/>
          </a:xfrm>
          <a:prstGeom prst="rect">
            <a:avLst/>
          </a:prstGeom>
        </p:spPr>
      </p:pic>
      <p:sp>
        <p:nvSpPr>
          <p:cNvPr id="3" name="Textfeld 2"/>
          <p:cNvSpPr txBox="1"/>
          <p:nvPr/>
        </p:nvSpPr>
        <p:spPr>
          <a:xfrm>
            <a:off x="1849779" y="5011341"/>
            <a:ext cx="6327393" cy="1846659"/>
          </a:xfrm>
          <a:prstGeom prst="rect">
            <a:avLst/>
          </a:prstGeom>
          <a:noFill/>
        </p:spPr>
        <p:txBody>
          <a:bodyPr wrap="square" rtlCol="0">
            <a:spAutoFit/>
          </a:bodyPr>
          <a:lstStyle/>
          <a:p>
            <a:r>
              <a:rPr lang="de-DE" sz="1600" dirty="0" smtClean="0">
                <a:solidFill>
                  <a:srgbClr val="404040"/>
                </a:solidFill>
                <a:latin typeface="+mn-lt"/>
              </a:rPr>
              <a:t>„Mir sind mit </a:t>
            </a:r>
            <a:r>
              <a:rPr lang="de-DE" sz="1600" dirty="0" err="1" smtClean="0">
                <a:solidFill>
                  <a:srgbClr val="404040"/>
                </a:solidFill>
                <a:latin typeface="+mn-lt"/>
              </a:rPr>
              <a:t>em</a:t>
            </a:r>
            <a:r>
              <a:rPr lang="de-DE" sz="1600" dirty="0" smtClean="0">
                <a:solidFill>
                  <a:srgbClr val="404040"/>
                </a:solidFill>
                <a:latin typeface="+mn-lt"/>
              </a:rPr>
              <a:t> </a:t>
            </a:r>
            <a:r>
              <a:rPr lang="de-DE" sz="1600" dirty="0" err="1" smtClean="0">
                <a:solidFill>
                  <a:srgbClr val="404040"/>
                </a:solidFill>
                <a:latin typeface="+mn-lt"/>
              </a:rPr>
              <a:t>Vélo</a:t>
            </a:r>
            <a:r>
              <a:rPr lang="de-DE" sz="1600" dirty="0" smtClean="0">
                <a:solidFill>
                  <a:srgbClr val="404040"/>
                </a:solidFill>
                <a:latin typeface="+mn-lt"/>
              </a:rPr>
              <a:t> da“ – Der Schweizer Sänger Peter Hinnen besingt die Lust am Fahrrad fahren im original eidgenössischen Dialekt. Hört es euch mal hier an:</a:t>
            </a:r>
          </a:p>
          <a:p>
            <a:r>
              <a:rPr lang="de-DE" sz="1600" i="1" dirty="0">
                <a:solidFill>
                  <a:schemeClr val="accent1"/>
                </a:solidFill>
                <a:latin typeface="+mn-lt"/>
                <a:hlinkClick r:id="rId5"/>
              </a:rPr>
              <a:t>http://www.srf.ch/play/tv/me_gipfelstuermer/video/peter-hinnen-mit-mir-sind-mit-em-velo-da?id=087c0a8d-2f53-4e68-bbc5-cc85795e8a88</a:t>
            </a:r>
            <a:endParaRPr lang="de-DE" sz="1600" i="1" dirty="0" smtClean="0">
              <a:solidFill>
                <a:schemeClr val="accent1"/>
              </a:solidFill>
              <a:latin typeface="+mn-lt"/>
            </a:endParaRPr>
          </a:p>
          <a:p>
            <a:endParaRPr lang="de-DE" dirty="0"/>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9112" y="2934637"/>
            <a:ext cx="1484545" cy="1113409"/>
          </a:xfrm>
          <a:prstGeom prst="rect">
            <a:avLst/>
          </a:prstGeom>
        </p:spPr>
      </p:pic>
      <p:pic>
        <p:nvPicPr>
          <p:cNvPr id="2051" name="Picture 3" descr="C:\Users\GIC009939\AppData\Local\Microsoft\Windows\Temporary Internet Files\Content.IE5\1EIWI1L4\Drapeau-Franc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1934" y="3024550"/>
            <a:ext cx="1555581" cy="93358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4653436" y="3491342"/>
            <a:ext cx="720080" cy="830997"/>
          </a:xfrm>
          <a:prstGeom prst="rect">
            <a:avLst/>
          </a:prstGeom>
          <a:noFill/>
        </p:spPr>
        <p:txBody>
          <a:bodyPr wrap="square" rtlCol="0">
            <a:spAutoFit/>
          </a:bodyPr>
          <a:lstStyle/>
          <a:p>
            <a:r>
              <a:rPr lang="de-DE" sz="600" dirty="0"/>
              <a:t>-	http://www.pixelio.de/media/729627; Lizenz: Andreas Hermsdorf  / pixelio.de </a:t>
            </a:r>
          </a:p>
        </p:txBody>
      </p:sp>
      <p:pic>
        <p:nvPicPr>
          <p:cNvPr id="11" name="Grafik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8149" y="2573777"/>
            <a:ext cx="2749259" cy="18351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2"/>
          <p:cNvSpPr>
            <a:spLocks noGrp="1"/>
          </p:cNvSpPr>
          <p:nvPr>
            <p:ph type="title"/>
          </p:nvPr>
        </p:nvSpPr>
        <p:spPr>
          <a:xfrm>
            <a:off x="611188" y="449263"/>
            <a:ext cx="7633220" cy="1741487"/>
          </a:xfrm>
        </p:spPr>
        <p:txBody>
          <a:bodyPr wrap="square" numCol="1" anchorCtr="0" compatLnSpc="1">
            <a:prstTxWarp prst="textNoShape">
              <a:avLst/>
            </a:prstTxWarp>
            <a:normAutofit/>
          </a:bodyPr>
          <a:lstStyle/>
          <a:p>
            <a:pPr eaLnBrk="1" hangingPunct="1">
              <a:defRPr/>
            </a:pPr>
            <a:r>
              <a:rPr lang="nl-NL" altLang="en-US" sz="3400" b="1" dirty="0" err="1" smtClean="0">
                <a:solidFill>
                  <a:schemeClr val="accent1"/>
                </a:solidFill>
              </a:rPr>
              <a:t>Frage</a:t>
            </a:r>
            <a:r>
              <a:rPr lang="nl-NL" altLang="en-US" sz="3400" b="1" dirty="0">
                <a:solidFill>
                  <a:schemeClr val="accent1"/>
                </a:solidFill>
              </a:rPr>
              <a:t> </a:t>
            </a:r>
            <a:r>
              <a:rPr lang="nl-NL" altLang="en-US" sz="3400" b="1" dirty="0" smtClean="0">
                <a:solidFill>
                  <a:schemeClr val="accent1"/>
                </a:solidFill>
              </a:rPr>
              <a:t>3: </a:t>
            </a:r>
            <a:r>
              <a:rPr lang="nl-NL" altLang="en-US" sz="3400" b="1" dirty="0" err="1" smtClean="0">
                <a:solidFill>
                  <a:schemeClr val="accent1"/>
                </a:solidFill>
              </a:rPr>
              <a:t>Märchen</a:t>
            </a:r>
            <a:r>
              <a:rPr lang="nl-NL" altLang="en-US" sz="3400" b="1" dirty="0" smtClean="0">
                <a:solidFill>
                  <a:schemeClr val="accent1"/>
                </a:solidFill>
              </a:rPr>
              <a:t> </a:t>
            </a:r>
            <a:r>
              <a:rPr lang="nl-NL" altLang="en-US" sz="3400" b="1" dirty="0" err="1" smtClean="0">
                <a:solidFill>
                  <a:schemeClr val="accent1"/>
                </a:solidFill>
              </a:rPr>
              <a:t>und</a:t>
            </a:r>
            <a:r>
              <a:rPr lang="nl-NL" altLang="en-US" sz="3400" b="1" dirty="0" smtClean="0">
                <a:solidFill>
                  <a:schemeClr val="accent1"/>
                </a:solidFill>
              </a:rPr>
              <a:t> </a:t>
            </a:r>
            <a:r>
              <a:rPr lang="nl-NL" altLang="en-US" sz="3400" b="1" dirty="0" err="1" smtClean="0">
                <a:solidFill>
                  <a:schemeClr val="accent1"/>
                </a:solidFill>
              </a:rPr>
              <a:t>Poltergeister</a:t>
            </a:r>
            <a:endParaRPr lang="nl-NL" altLang="en-US" sz="3400" dirty="0" smtClean="0">
              <a:solidFill>
                <a:schemeClr val="accent1"/>
              </a:solidFill>
            </a:endParaRPr>
          </a:p>
        </p:txBody>
      </p:sp>
      <p:sp>
        <p:nvSpPr>
          <p:cNvPr id="10243" name="Tijdelijke aanduiding voor inhoud 1"/>
          <p:cNvSpPr>
            <a:spLocks noGrp="1"/>
          </p:cNvSpPr>
          <p:nvPr>
            <p:ph idx="1"/>
          </p:nvPr>
        </p:nvSpPr>
        <p:spPr>
          <a:xfrm>
            <a:off x="684213" y="1487488"/>
            <a:ext cx="7408862" cy="4903787"/>
          </a:xfrm>
        </p:spPr>
        <p:txBody>
          <a:bodyPr/>
          <a:lstStyle/>
          <a:p>
            <a:pPr eaLnBrk="1" hangingPunct="1">
              <a:buFont typeface="Symbol" pitchFamily="18" charset="2"/>
              <a:buNone/>
              <a:defRPr/>
            </a:pPr>
            <a:endParaRPr lang="nl-NL" altLang="en-US" dirty="0" smtClean="0"/>
          </a:p>
          <a:p>
            <a:pPr marL="0" indent="0" eaLnBrk="1" hangingPunct="1">
              <a:buNone/>
              <a:defRPr/>
            </a:pPr>
            <a:endParaRPr lang="nl-NL" altLang="nl-NL" sz="2000" dirty="0" smtClean="0">
              <a:solidFill>
                <a:srgbClr val="404040"/>
              </a:solidFill>
            </a:endParaRPr>
          </a:p>
          <a:p>
            <a:pPr marL="0" indent="0" eaLnBrk="1" hangingPunct="1">
              <a:buNone/>
              <a:defRPr/>
            </a:pPr>
            <a:r>
              <a:rPr lang="nl-NL" altLang="nl-NL" sz="2000" dirty="0" smtClean="0">
                <a:solidFill>
                  <a:srgbClr val="404040"/>
                </a:solidFill>
              </a:rPr>
              <a:t>	</a:t>
            </a:r>
            <a:r>
              <a:rPr lang="de-DE" altLang="nl-NL" sz="2000" dirty="0" smtClean="0">
                <a:solidFill>
                  <a:srgbClr val="404040"/>
                </a:solidFill>
              </a:rPr>
              <a:t>Die Japaner haben einige deutsche Wörter 	übernommen, darunter „</a:t>
            </a:r>
            <a:r>
              <a:rPr lang="de-DE" altLang="nl-NL" sz="2000" dirty="0" err="1" smtClean="0">
                <a:solidFill>
                  <a:srgbClr val="404040"/>
                </a:solidFill>
              </a:rPr>
              <a:t>arubaito</a:t>
            </a:r>
            <a:r>
              <a:rPr lang="de-DE" altLang="nl-NL" sz="2000" dirty="0" smtClean="0">
                <a:solidFill>
                  <a:srgbClr val="404040"/>
                </a:solidFill>
              </a:rPr>
              <a:t>“ – der Nebenjob. 	Welchen Germanismus gibt es im Japanischen </a:t>
            </a:r>
            <a:r>
              <a:rPr lang="de-DE" altLang="nl-NL" sz="2000" b="1" dirty="0" smtClean="0">
                <a:solidFill>
                  <a:srgbClr val="404040"/>
                </a:solidFill>
              </a:rPr>
              <a:t>nicht</a:t>
            </a:r>
            <a:r>
              <a:rPr lang="de-DE" altLang="nl-NL" sz="2000" dirty="0" smtClean="0">
                <a:solidFill>
                  <a:srgbClr val="404040"/>
                </a:solidFill>
              </a:rPr>
              <a:t>?</a:t>
            </a:r>
            <a:endParaRPr lang="nl-NL" altLang="nl-NL" sz="2000" dirty="0" smtClean="0">
              <a:solidFill>
                <a:srgbClr val="404040"/>
              </a:solidFill>
            </a:endParaRPr>
          </a:p>
          <a:p>
            <a:pPr marL="0" indent="0" eaLnBrk="1" hangingPunct="1">
              <a:buNone/>
              <a:defRPr/>
            </a:pPr>
            <a:endParaRPr lang="nl-NL" altLang="nl-NL" sz="2000" dirty="0">
              <a:solidFill>
                <a:srgbClr val="404040"/>
              </a:solidFill>
            </a:endParaRPr>
          </a:p>
          <a:p>
            <a:pPr marL="1187450" lvl="2" indent="-457200">
              <a:buSzPct val="100000"/>
              <a:buFont typeface="Arial" charset="0"/>
              <a:buAutoNum type="alphaUcParenR"/>
              <a:defRPr/>
            </a:pPr>
            <a:r>
              <a:rPr lang="nl-NL" sz="2000" dirty="0" err="1" smtClean="0">
                <a:solidFill>
                  <a:srgbClr val="404040"/>
                </a:solidFill>
              </a:rPr>
              <a:t>tsukawattu</a:t>
            </a:r>
            <a:r>
              <a:rPr lang="nl-NL" sz="2000" dirty="0" smtClean="0">
                <a:solidFill>
                  <a:srgbClr val="404040"/>
                </a:solidFill>
              </a:rPr>
              <a:t> - </a:t>
            </a:r>
            <a:r>
              <a:rPr lang="nl-NL" sz="2000" dirty="0" err="1" smtClean="0">
                <a:solidFill>
                  <a:srgbClr val="404040"/>
                </a:solidFill>
              </a:rPr>
              <a:t>Zuckerwatte</a:t>
            </a:r>
            <a:r>
              <a:rPr lang="nl-NL" sz="2000" dirty="0" smtClean="0">
                <a:solidFill>
                  <a:srgbClr val="404040"/>
                </a:solidFill>
              </a:rPr>
              <a:t> </a:t>
            </a:r>
            <a:r>
              <a:rPr lang="nl-NL" sz="2000" b="1" dirty="0" smtClean="0">
                <a:solidFill>
                  <a:srgbClr val="404040"/>
                </a:solidFill>
              </a:rPr>
              <a:t>(S)</a:t>
            </a:r>
          </a:p>
          <a:p>
            <a:pPr marL="1187450" lvl="2" indent="-457200">
              <a:buSzPct val="100000"/>
              <a:buFont typeface="Arial" charset="0"/>
              <a:buAutoNum type="alphaUcParenR"/>
              <a:defRPr/>
            </a:pPr>
            <a:r>
              <a:rPr lang="nl-NL" sz="2000" dirty="0" err="1" smtClean="0">
                <a:solidFill>
                  <a:srgbClr val="404040"/>
                </a:solidFill>
              </a:rPr>
              <a:t>dopperugengā</a:t>
            </a:r>
            <a:r>
              <a:rPr lang="nl-NL" sz="2000" dirty="0" smtClean="0">
                <a:solidFill>
                  <a:srgbClr val="404040"/>
                </a:solidFill>
              </a:rPr>
              <a:t> - </a:t>
            </a:r>
            <a:r>
              <a:rPr lang="nl-NL" sz="2000" dirty="0" err="1" smtClean="0">
                <a:solidFill>
                  <a:srgbClr val="404040"/>
                </a:solidFill>
              </a:rPr>
              <a:t>Doppelgänger</a:t>
            </a:r>
            <a:r>
              <a:rPr lang="nl-NL" sz="2000" dirty="0" smtClean="0">
                <a:solidFill>
                  <a:srgbClr val="404040"/>
                </a:solidFill>
              </a:rPr>
              <a:t> </a:t>
            </a:r>
            <a:r>
              <a:rPr lang="nl-NL" sz="2000" b="1" dirty="0" smtClean="0">
                <a:solidFill>
                  <a:srgbClr val="404040"/>
                </a:solidFill>
              </a:rPr>
              <a:t>(N)</a:t>
            </a:r>
            <a:endParaRPr lang="nl-NL" sz="2000" dirty="0" smtClean="0">
              <a:solidFill>
                <a:srgbClr val="404040"/>
              </a:solidFill>
            </a:endParaRPr>
          </a:p>
          <a:p>
            <a:pPr marL="1187450" lvl="2" indent="-457200">
              <a:buSzPct val="100000"/>
              <a:buFont typeface="Arial" charset="0"/>
              <a:buAutoNum type="alphaUcParenR"/>
              <a:defRPr/>
            </a:pPr>
            <a:r>
              <a:rPr lang="nl-NL" sz="2000" dirty="0" err="1" smtClean="0">
                <a:solidFill>
                  <a:srgbClr val="404040"/>
                </a:solidFill>
              </a:rPr>
              <a:t>meruhen</a:t>
            </a:r>
            <a:r>
              <a:rPr lang="nl-NL" sz="2000" dirty="0" smtClean="0">
                <a:solidFill>
                  <a:srgbClr val="404040"/>
                </a:solidFill>
              </a:rPr>
              <a:t> - </a:t>
            </a:r>
            <a:r>
              <a:rPr lang="nl-NL" sz="2000" dirty="0" err="1" smtClean="0">
                <a:solidFill>
                  <a:srgbClr val="404040"/>
                </a:solidFill>
              </a:rPr>
              <a:t>Märchen</a:t>
            </a:r>
            <a:r>
              <a:rPr lang="nl-NL" sz="2000" dirty="0" smtClean="0">
                <a:solidFill>
                  <a:srgbClr val="404040"/>
                </a:solidFill>
              </a:rPr>
              <a:t> </a:t>
            </a:r>
            <a:r>
              <a:rPr lang="nl-NL" sz="2000" b="1" dirty="0" smtClean="0">
                <a:solidFill>
                  <a:srgbClr val="404040"/>
                </a:solidFill>
              </a:rPr>
              <a:t>(Z)</a:t>
            </a:r>
          </a:p>
          <a:p>
            <a:pPr marL="1187450" lvl="2" indent="-457200">
              <a:buSzPct val="100000"/>
              <a:buFont typeface="Arial" charset="0"/>
              <a:buAutoNum type="alphaUcParenR"/>
              <a:defRPr/>
            </a:pPr>
            <a:r>
              <a:rPr lang="de-DE" sz="2000" dirty="0" err="1" smtClean="0">
                <a:solidFill>
                  <a:schemeClr val="tx2">
                    <a:lumMod val="90000"/>
                    <a:lumOff val="10000"/>
                  </a:schemeClr>
                </a:solidFill>
              </a:rPr>
              <a:t>gemainshafuto</a:t>
            </a:r>
            <a:r>
              <a:rPr lang="de-DE" sz="2000" dirty="0" smtClean="0">
                <a:solidFill>
                  <a:schemeClr val="tx2">
                    <a:lumMod val="90000"/>
                    <a:lumOff val="10000"/>
                  </a:schemeClr>
                </a:solidFill>
              </a:rPr>
              <a:t> – Gemeinschaft </a:t>
            </a:r>
            <a:r>
              <a:rPr lang="de-DE" sz="2000" b="1" dirty="0" smtClean="0">
                <a:solidFill>
                  <a:schemeClr val="tx2">
                    <a:lumMod val="90000"/>
                    <a:lumOff val="10000"/>
                  </a:schemeClr>
                </a:solidFill>
              </a:rPr>
              <a:t>(L)</a:t>
            </a:r>
          </a:p>
          <a:p>
            <a:pPr marL="1187450" lvl="2" indent="-457200">
              <a:buSzPct val="100000"/>
              <a:buFont typeface="Arial" charset="0"/>
              <a:buAutoNum type="alphaUcParenR"/>
              <a:defRPr/>
            </a:pPr>
            <a:r>
              <a:rPr lang="nl-NL" altLang="nl-NL" sz="2000" dirty="0" err="1" smtClean="0">
                <a:solidFill>
                  <a:schemeClr val="tx2">
                    <a:lumMod val="90000"/>
                    <a:lumOff val="10000"/>
                  </a:schemeClr>
                </a:solidFill>
              </a:rPr>
              <a:t>porutāgaisuto</a:t>
            </a:r>
            <a:r>
              <a:rPr lang="nl-NL" altLang="nl-NL" sz="2000" dirty="0" smtClean="0">
                <a:solidFill>
                  <a:schemeClr val="tx2">
                    <a:lumMod val="90000"/>
                    <a:lumOff val="10000"/>
                  </a:schemeClr>
                </a:solidFill>
              </a:rPr>
              <a:t> – Poltergeist </a:t>
            </a:r>
            <a:r>
              <a:rPr lang="nl-NL" altLang="nl-NL" sz="2000" b="1" dirty="0" smtClean="0">
                <a:solidFill>
                  <a:schemeClr val="tx2">
                    <a:lumMod val="90000"/>
                    <a:lumOff val="10000"/>
                  </a:schemeClr>
                </a:solidFill>
              </a:rPr>
              <a:t>(C)</a:t>
            </a:r>
          </a:p>
          <a:p>
            <a:pPr marL="0" indent="0" eaLnBrk="1" hangingPunct="1">
              <a:buNone/>
              <a:defRPr/>
            </a:pPr>
            <a:endParaRPr lang="nl-NL" altLang="en-US" sz="2000" dirty="0">
              <a:solidFill>
                <a:srgbClr val="404040"/>
              </a:solidFill>
              <a:latin typeface="Franklin Gothic Book" pitchFamily="34" charset="0"/>
            </a:endParaRPr>
          </a:p>
          <a:p>
            <a:pPr marL="0" indent="0" eaLnBrk="1" hangingPunct="1">
              <a:buNone/>
              <a:defRPr/>
            </a:pPr>
            <a:r>
              <a:rPr lang="nl-NL" altLang="en-US" sz="2000" dirty="0" smtClean="0">
                <a:solidFill>
                  <a:srgbClr val="404040"/>
                </a:solidFill>
                <a:latin typeface="Franklin Gothic Book" pitchFamily="34" charset="0"/>
              </a:rPr>
              <a:t>	</a:t>
            </a:r>
            <a:endParaRPr lang="nl-NL" altLang="en-US" sz="2000" dirty="0" smtClean="0">
              <a:solidFill>
                <a:srgbClr val="4BACC6">
                  <a:lumMod val="50000"/>
                </a:srgbClr>
              </a:solidFill>
              <a:latin typeface="Franklin Gothic Book" pitchFamily="34" charset="0"/>
            </a:endParaRP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308032" y="3573016"/>
            <a:ext cx="1008112" cy="2308324"/>
          </a:xfrm>
          <a:prstGeom prst="rect">
            <a:avLst/>
          </a:prstGeom>
          <a:noFill/>
        </p:spPr>
        <p:txBody>
          <a:bodyPr wrap="square" rtlCol="0">
            <a:spAutoFit/>
          </a:bodyPr>
          <a:lstStyle/>
          <a:p>
            <a:r>
              <a:rPr lang="de-DE" sz="1200" dirty="0" err="1"/>
              <a:t>Hasui</a:t>
            </a:r>
            <a:r>
              <a:rPr lang="de-DE" sz="1200" dirty="0"/>
              <a:t> </a:t>
            </a:r>
            <a:r>
              <a:rPr lang="de-DE" sz="1200" dirty="0" smtClean="0"/>
              <a:t>KAWASE: </a:t>
            </a:r>
            <a:r>
              <a:rPr lang="en-US" sz="1200" dirty="0"/>
              <a:t>"Spring Evening, Ueno </a:t>
            </a:r>
            <a:r>
              <a:rPr lang="en-US" sz="1200" dirty="0" err="1"/>
              <a:t>Toshogu</a:t>
            </a:r>
            <a:r>
              <a:rPr lang="en-US" sz="1200" dirty="0"/>
              <a:t> Shrine“, http://www.ukiyoe-gallery.com/detail-e738.htm</a:t>
            </a:r>
            <a:endParaRPr lang="de-DE" sz="1200" dirty="0"/>
          </a:p>
        </p:txBody>
      </p:sp>
      <p:pic>
        <p:nvPicPr>
          <p:cNvPr id="5122" name="Picture 2" descr="http://www.ukiyoe-gallery.com/ukiyoe/e738.jpg"/>
          <p:cNvPicPr>
            <a:picLocks noChangeAspect="1" noChangeArrowheads="1"/>
          </p:cNvPicPr>
          <p:nvPr/>
        </p:nvPicPr>
        <p:blipFill rotWithShape="1">
          <a:blip r:embed="rId4">
            <a:extLst>
              <a:ext uri="{28A0092B-C50C-407E-A947-70E740481C1C}">
                <a14:useLocalDpi xmlns:a14="http://schemas.microsoft.com/office/drawing/2010/main" val="0"/>
              </a:ext>
            </a:extLst>
          </a:blip>
          <a:srcRect l="9718" t="4527" r="6056" b="3408"/>
          <a:stretch/>
        </p:blipFill>
        <p:spPr bwMode="auto">
          <a:xfrm>
            <a:off x="6810724" y="3368382"/>
            <a:ext cx="2160239" cy="3489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Antwort</a:t>
            </a:r>
            <a:endParaRPr lang="en-US" sz="3400" b="1" dirty="0">
              <a:solidFill>
                <a:schemeClr val="accent1"/>
              </a:solidFill>
            </a:endParaRPr>
          </a:p>
        </p:txBody>
      </p:sp>
      <p:sp>
        <p:nvSpPr>
          <p:cNvPr id="15363" name="Content Placeholder 2"/>
          <p:cNvSpPr>
            <a:spLocks noGrp="1"/>
          </p:cNvSpPr>
          <p:nvPr>
            <p:ph idx="1"/>
          </p:nvPr>
        </p:nvSpPr>
        <p:spPr>
          <a:xfrm>
            <a:off x="-417512" y="1523533"/>
            <a:ext cx="8229600" cy="5068888"/>
          </a:xfrm>
        </p:spPr>
        <p:txBody>
          <a:bodyPr/>
          <a:lstStyle/>
          <a:p>
            <a:pPr marL="0" indent="0" algn="ctr">
              <a:buFont typeface="Arial" charset="0"/>
              <a:buNone/>
            </a:pPr>
            <a:endParaRPr lang="nl-NL" altLang="en-US" dirty="0" smtClean="0"/>
          </a:p>
          <a:p>
            <a:pPr marL="0" indent="0">
              <a:buFont typeface="Arial" charset="0"/>
              <a:buNone/>
            </a:pPr>
            <a:endParaRPr lang="nl-NL" altLang="en-US" sz="1000" dirty="0" smtClean="0"/>
          </a:p>
          <a:p>
            <a:pPr marL="0" indent="0">
              <a:buFont typeface="Arial" charset="0"/>
              <a:buNone/>
            </a:pPr>
            <a:endParaRPr lang="nl-NL" altLang="en-US" sz="1000" dirty="0" smtClean="0"/>
          </a:p>
          <a:p>
            <a:pPr marL="1462088" lvl="3" indent="-457200">
              <a:buClr>
                <a:srgbClr val="F07F09"/>
              </a:buClr>
              <a:buFont typeface="Arial" charset="0"/>
              <a:buAutoNum type="alphaUcParenR"/>
              <a:defRPr/>
            </a:pPr>
            <a:r>
              <a:rPr lang="nl-NL" sz="2000" dirty="0" err="1">
                <a:solidFill>
                  <a:srgbClr val="404040"/>
                </a:solidFill>
              </a:rPr>
              <a:t>tsukawattu</a:t>
            </a:r>
            <a:r>
              <a:rPr lang="nl-NL" sz="2000" dirty="0">
                <a:solidFill>
                  <a:srgbClr val="404040"/>
                </a:solidFill>
              </a:rPr>
              <a:t> </a:t>
            </a:r>
            <a:r>
              <a:rPr lang="nl-NL" sz="2000" dirty="0" smtClean="0">
                <a:solidFill>
                  <a:srgbClr val="404040"/>
                </a:solidFill>
              </a:rPr>
              <a:t>– </a:t>
            </a:r>
            <a:r>
              <a:rPr lang="nl-NL" sz="2000" dirty="0" err="1" smtClean="0">
                <a:solidFill>
                  <a:srgbClr val="404040"/>
                </a:solidFill>
              </a:rPr>
              <a:t>Zuckerwatte</a:t>
            </a:r>
            <a:endParaRPr lang="nl-NL" sz="2000" b="1" dirty="0">
              <a:solidFill>
                <a:srgbClr val="404040"/>
              </a:solidFill>
            </a:endParaRPr>
          </a:p>
          <a:p>
            <a:pPr lvl="3" indent="0">
              <a:buClr>
                <a:srgbClr val="F07F09"/>
              </a:buClr>
              <a:buNone/>
              <a:defRPr/>
            </a:pPr>
            <a:endParaRPr lang="nl-NL" sz="2000" b="1" i="1" dirty="0" smtClean="0">
              <a:solidFill>
                <a:srgbClr val="404040"/>
              </a:solidFill>
            </a:endParaRPr>
          </a:p>
          <a:p>
            <a:pPr lvl="3" indent="0">
              <a:buClr>
                <a:srgbClr val="F07F09"/>
              </a:buClr>
              <a:buNone/>
              <a:defRPr/>
            </a:pPr>
            <a:r>
              <a:rPr lang="nl-NL" sz="2000" b="1" i="1" dirty="0" smtClean="0">
                <a:solidFill>
                  <a:srgbClr val="404040"/>
                </a:solidFill>
              </a:rPr>
              <a:t>… </a:t>
            </a:r>
            <a:r>
              <a:rPr lang="nl-NL" sz="2000" b="1" i="1" dirty="0" err="1" smtClean="0">
                <a:solidFill>
                  <a:srgbClr val="404040"/>
                </a:solidFill>
              </a:rPr>
              <a:t>ist</a:t>
            </a:r>
            <a:r>
              <a:rPr lang="nl-NL" sz="2000" b="1" i="1" dirty="0" smtClean="0">
                <a:solidFill>
                  <a:srgbClr val="404040"/>
                </a:solidFill>
              </a:rPr>
              <a:t> leider </a:t>
            </a:r>
            <a:r>
              <a:rPr lang="nl-NL" sz="2000" b="1" i="1" dirty="0" err="1" smtClean="0">
                <a:solidFill>
                  <a:srgbClr val="404040"/>
                </a:solidFill>
              </a:rPr>
              <a:t>kein</a:t>
            </a:r>
            <a:r>
              <a:rPr lang="nl-NL" sz="2000" b="1" i="1" dirty="0" smtClean="0">
                <a:solidFill>
                  <a:srgbClr val="404040"/>
                </a:solidFill>
              </a:rPr>
              <a:t> </a:t>
            </a:r>
            <a:r>
              <a:rPr lang="nl-NL" sz="2000" b="1" i="1" dirty="0" err="1" smtClean="0">
                <a:solidFill>
                  <a:srgbClr val="404040"/>
                </a:solidFill>
              </a:rPr>
              <a:t>japanisches</a:t>
            </a:r>
            <a:r>
              <a:rPr lang="nl-NL" sz="2000" b="1" i="1" dirty="0" smtClean="0">
                <a:solidFill>
                  <a:srgbClr val="404040"/>
                </a:solidFill>
              </a:rPr>
              <a:t> Wort!</a:t>
            </a:r>
            <a:endParaRPr lang="nl-NL" sz="2000" b="1" i="1" dirty="0">
              <a:solidFill>
                <a:srgbClr val="404040"/>
              </a:solidFill>
            </a:endParaRPr>
          </a:p>
          <a:p>
            <a:pPr marL="0" indent="0" algn="ctr">
              <a:buFont typeface="Arial" charset="0"/>
              <a:buNone/>
            </a:pPr>
            <a:endParaRPr lang="nl-NL" altLang="en-US" sz="2800" dirty="0"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404813"/>
            <a:ext cx="11588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48" y="4725144"/>
            <a:ext cx="1023823" cy="612068"/>
          </a:xfrm>
          <a:prstGeom prst="rect">
            <a:avLst/>
          </a:prstGeom>
        </p:spPr>
      </p:pic>
      <p:sp>
        <p:nvSpPr>
          <p:cNvPr id="5" name="Textfeld 4"/>
          <p:cNvSpPr txBox="1"/>
          <p:nvPr/>
        </p:nvSpPr>
        <p:spPr>
          <a:xfrm>
            <a:off x="2065908" y="4057977"/>
            <a:ext cx="6480720" cy="1815882"/>
          </a:xfrm>
          <a:prstGeom prst="rect">
            <a:avLst/>
          </a:prstGeom>
          <a:noFill/>
        </p:spPr>
        <p:txBody>
          <a:bodyPr wrap="square" rtlCol="0">
            <a:spAutoFit/>
          </a:bodyPr>
          <a:lstStyle/>
          <a:p>
            <a:r>
              <a:rPr lang="de-DE" sz="1600" dirty="0" smtClean="0">
                <a:solidFill>
                  <a:srgbClr val="404040"/>
                </a:solidFill>
                <a:latin typeface="+mn-lt"/>
              </a:rPr>
              <a:t>„Doppelgänger“ und „Poltergeist“ sind zwei der erfolgreichsten </a:t>
            </a:r>
            <a:r>
              <a:rPr lang="de-DE" sz="1600" dirty="0">
                <a:solidFill>
                  <a:srgbClr val="404040"/>
                </a:solidFill>
              </a:rPr>
              <a:t>deutschen </a:t>
            </a:r>
            <a:r>
              <a:rPr lang="de-DE" sz="1600" dirty="0" smtClean="0">
                <a:solidFill>
                  <a:srgbClr val="404040"/>
                </a:solidFill>
                <a:latin typeface="+mn-lt"/>
              </a:rPr>
              <a:t>Lehnwörter: Im </a:t>
            </a:r>
            <a:r>
              <a:rPr lang="de-DE" sz="1600" dirty="0">
                <a:solidFill>
                  <a:srgbClr val="404040"/>
                </a:solidFill>
                <a:latin typeface="+mn-lt"/>
              </a:rPr>
              <a:t>Englischen, Französischen, Italienischen, Portugiesischen und Spanischen, aber auch im Thai, </a:t>
            </a:r>
            <a:r>
              <a:rPr lang="de-DE" sz="1600" dirty="0" smtClean="0">
                <a:solidFill>
                  <a:srgbClr val="404040"/>
                </a:solidFill>
                <a:latin typeface="+mn-lt"/>
              </a:rPr>
              <a:t>Chinesischen, Russischen und eben im Japanischen kommen diese Wörter vor. Das berühmte deutsche „Märchen“ hat es ebenfalls ins Japanische geschafft, ebenso wie die „Gemeinschaft“. Zuckerwatte heißt auf Japanisch allerdings „</a:t>
            </a:r>
            <a:r>
              <a:rPr lang="de-DE" sz="1600" dirty="0" err="1" smtClean="0">
                <a:solidFill>
                  <a:srgbClr val="404040"/>
                </a:solidFill>
                <a:latin typeface="+mn-lt"/>
              </a:rPr>
              <a:t>Watagashi</a:t>
            </a:r>
            <a:r>
              <a:rPr lang="de-DE" sz="1600" dirty="0" smtClean="0">
                <a:solidFill>
                  <a:srgbClr val="404040"/>
                </a:solidFill>
                <a:latin typeface="+mn-lt"/>
              </a:rPr>
              <a:t>“, das nur zufällig wie „Watte“ klingt.</a:t>
            </a:r>
            <a:endParaRPr lang="de-DE" sz="1600" dirty="0">
              <a:solidFill>
                <a:srgbClr val="404040"/>
              </a:solidFill>
              <a:latin typeface="+mn-lt"/>
            </a:endParaRPr>
          </a:p>
        </p:txBody>
      </p:sp>
      <p:pic>
        <p:nvPicPr>
          <p:cNvPr id="6146" name="Picture 2" descr="Bildergebnis für 綿菓子  かわい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4078" y="1652587"/>
            <a:ext cx="3639922" cy="20476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Frage 4: Elegante </a:t>
            </a:r>
            <a:r>
              <a:rPr lang="nl-NL" sz="3400" b="1" dirty="0" err="1" smtClean="0">
                <a:solidFill>
                  <a:schemeClr val="accent1"/>
                </a:solidFill>
              </a:rPr>
              <a:t>Angelegenheit</a:t>
            </a:r>
            <a:r>
              <a:rPr lang="nl-NL" sz="3400" b="1" dirty="0" smtClean="0">
                <a:solidFill>
                  <a:schemeClr val="accent1"/>
                </a:solidFill>
              </a:rPr>
              <a:t> </a:t>
            </a:r>
            <a:endParaRPr lang="en-US" sz="3400" b="1" dirty="0">
              <a:solidFill>
                <a:schemeClr val="accent1"/>
              </a:solidFill>
            </a:endParaRPr>
          </a:p>
        </p:txBody>
      </p:sp>
      <p:sp>
        <p:nvSpPr>
          <p:cNvPr id="3" name="Content Placeholder 2"/>
          <p:cNvSpPr>
            <a:spLocks noGrp="1"/>
          </p:cNvSpPr>
          <p:nvPr>
            <p:ph idx="1"/>
          </p:nvPr>
        </p:nvSpPr>
        <p:spPr>
          <a:xfrm>
            <a:off x="539553" y="2708548"/>
            <a:ext cx="5040560" cy="3888432"/>
          </a:xfrm>
        </p:spPr>
        <p:txBody>
          <a:bodyPr>
            <a:normAutofit/>
          </a:bodyPr>
          <a:lstStyle/>
          <a:p>
            <a:pPr marL="0" indent="0">
              <a:buFont typeface="Arial" charset="0"/>
              <a:buNone/>
              <a:defRPr/>
            </a:pPr>
            <a:endParaRPr lang="nl-NL" sz="1000" dirty="0" smtClean="0">
              <a:solidFill>
                <a:srgbClr val="404040"/>
              </a:solidFill>
              <a:sym typeface="Wingdings" pitchFamily="2" charset="2"/>
            </a:endParaRPr>
          </a:p>
          <a:p>
            <a:pPr marL="1079500" lvl="3" indent="-457200">
              <a:buFont typeface="Arial" charset="0"/>
              <a:buAutoNum type="alphaUcParenR"/>
              <a:defRPr/>
            </a:pPr>
            <a:r>
              <a:rPr lang="nl-NL" sz="2000" dirty="0" smtClean="0">
                <a:solidFill>
                  <a:srgbClr val="404040"/>
                </a:solidFill>
                <a:sym typeface="Wingdings" pitchFamily="2" charset="2"/>
              </a:rPr>
              <a:t>Von </a:t>
            </a:r>
            <a:r>
              <a:rPr lang="nl-NL" sz="2000" dirty="0" err="1" smtClean="0">
                <a:solidFill>
                  <a:srgbClr val="404040"/>
                </a:solidFill>
                <a:sym typeface="Wingdings" pitchFamily="2" charset="2"/>
              </a:rPr>
              <a:t>dem</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spanischen</a:t>
            </a:r>
            <a:r>
              <a:rPr lang="nl-NL" sz="2000" dirty="0" smtClean="0">
                <a:solidFill>
                  <a:srgbClr val="404040"/>
                </a:solidFill>
                <a:sym typeface="Wingdings" pitchFamily="2" charset="2"/>
              </a:rPr>
              <a:t> </a:t>
            </a:r>
            <a:br>
              <a:rPr lang="nl-NL" sz="2000" dirty="0" smtClean="0">
                <a:solidFill>
                  <a:srgbClr val="404040"/>
                </a:solidFill>
                <a:sym typeface="Wingdings" pitchFamily="2" charset="2"/>
              </a:rPr>
            </a:br>
            <a:r>
              <a:rPr lang="nl-NL" sz="2000" dirty="0" smtClean="0">
                <a:solidFill>
                  <a:srgbClr val="404040"/>
                </a:solidFill>
                <a:sym typeface="Wingdings" pitchFamily="2" charset="2"/>
              </a:rPr>
              <a:t>“</a:t>
            </a:r>
            <a:r>
              <a:rPr lang="nl-NL" sz="2000" i="1" dirty="0" err="1" smtClean="0">
                <a:solidFill>
                  <a:srgbClr val="404040"/>
                </a:solidFill>
                <a:sym typeface="Wingdings" pitchFamily="2" charset="2"/>
              </a:rPr>
              <a:t>todos</a:t>
            </a:r>
            <a:r>
              <a:rPr lang="nl-NL" sz="2000" i="1" dirty="0" smtClean="0">
                <a:solidFill>
                  <a:srgbClr val="404040"/>
                </a:solidFill>
                <a:sym typeface="Wingdings" pitchFamily="2" charset="2"/>
              </a:rPr>
              <a:t> los </a:t>
            </a:r>
            <a:r>
              <a:rPr lang="nl-NL" sz="2000" i="1" dirty="0" err="1" smtClean="0">
                <a:solidFill>
                  <a:srgbClr val="404040"/>
                </a:solidFill>
                <a:sym typeface="Wingdings" pitchFamily="2" charset="2"/>
              </a:rPr>
              <a:t>chicos</a:t>
            </a:r>
            <a:r>
              <a:rPr lang="nl-NL" sz="2000" dirty="0" smtClean="0">
                <a:solidFill>
                  <a:srgbClr val="404040"/>
                </a:solidFill>
                <a:sym typeface="Wingdings" pitchFamily="2" charset="2"/>
              </a:rPr>
              <a:t>” </a:t>
            </a:r>
            <a:r>
              <a:rPr lang="nl-NL" sz="2000" b="1" dirty="0" smtClean="0">
                <a:solidFill>
                  <a:srgbClr val="404040"/>
                </a:solidFill>
                <a:sym typeface="Wingdings" pitchFamily="2" charset="2"/>
              </a:rPr>
              <a:t>(U)</a:t>
            </a:r>
            <a:endParaRPr lang="nl-NL" sz="2000" dirty="0" smtClean="0">
              <a:solidFill>
                <a:srgbClr val="404040"/>
              </a:solidFill>
              <a:sym typeface="Wingdings" pitchFamily="2" charset="2"/>
            </a:endParaRPr>
          </a:p>
          <a:p>
            <a:pPr marL="1079500" lvl="3" indent="-457200">
              <a:buFont typeface="Arial" charset="0"/>
              <a:buAutoNum type="alphaUcParenR"/>
              <a:defRPr/>
            </a:pPr>
            <a:r>
              <a:rPr lang="nl-NL" sz="2000" dirty="0" smtClean="0">
                <a:solidFill>
                  <a:srgbClr val="404040"/>
                </a:solidFill>
                <a:sym typeface="Wingdings" pitchFamily="2" charset="2"/>
              </a:rPr>
              <a:t>Von </a:t>
            </a:r>
            <a:r>
              <a:rPr lang="nl-NL" sz="2000" dirty="0" err="1" smtClean="0">
                <a:solidFill>
                  <a:srgbClr val="404040"/>
                </a:solidFill>
                <a:sym typeface="Wingdings" pitchFamily="2" charset="2"/>
              </a:rPr>
              <a:t>dem</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englischen</a:t>
            </a:r>
            <a:r>
              <a:rPr lang="nl-NL" sz="2000" dirty="0" smtClean="0">
                <a:solidFill>
                  <a:srgbClr val="404040"/>
                </a:solidFill>
                <a:sym typeface="Wingdings" pitchFamily="2" charset="2"/>
              </a:rPr>
              <a:t> </a:t>
            </a:r>
            <a:br>
              <a:rPr lang="nl-NL" sz="2000" dirty="0" smtClean="0">
                <a:solidFill>
                  <a:srgbClr val="404040"/>
                </a:solidFill>
                <a:sym typeface="Wingdings" pitchFamily="2" charset="2"/>
              </a:rPr>
            </a:br>
            <a:r>
              <a:rPr lang="nl-NL" sz="2000" dirty="0" smtClean="0">
                <a:solidFill>
                  <a:srgbClr val="404040"/>
                </a:solidFill>
                <a:sym typeface="Wingdings" pitchFamily="2" charset="2"/>
              </a:rPr>
              <a:t>“</a:t>
            </a:r>
            <a:r>
              <a:rPr lang="nl-NL" sz="2000" i="1" dirty="0" smtClean="0">
                <a:solidFill>
                  <a:srgbClr val="404040"/>
                </a:solidFill>
                <a:sym typeface="Wingdings" pitchFamily="2" charset="2"/>
              </a:rPr>
              <a:t>dot </a:t>
            </a:r>
            <a:r>
              <a:rPr lang="nl-NL" sz="2000" i="1" dirty="0" err="1" smtClean="0">
                <a:solidFill>
                  <a:srgbClr val="404040"/>
                </a:solidFill>
                <a:sym typeface="Wingdings" pitchFamily="2" charset="2"/>
              </a:rPr>
              <a:t>chicken</a:t>
            </a:r>
            <a:r>
              <a:rPr lang="nl-NL" sz="2000" dirty="0" smtClean="0">
                <a:solidFill>
                  <a:srgbClr val="404040"/>
                </a:solidFill>
                <a:sym typeface="Wingdings" pitchFamily="2" charset="2"/>
              </a:rPr>
              <a:t>” </a:t>
            </a:r>
            <a:r>
              <a:rPr lang="nl-NL" sz="2000" b="1" dirty="0" smtClean="0">
                <a:solidFill>
                  <a:srgbClr val="404040"/>
                </a:solidFill>
                <a:sym typeface="Wingdings" pitchFamily="2" charset="2"/>
              </a:rPr>
              <a:t>(A)</a:t>
            </a:r>
            <a:endParaRPr lang="nl-NL" sz="2000" dirty="0" smtClean="0">
              <a:solidFill>
                <a:srgbClr val="404040"/>
              </a:solidFill>
              <a:sym typeface="Wingdings" pitchFamily="2" charset="2"/>
            </a:endParaRPr>
          </a:p>
          <a:p>
            <a:pPr marL="1079500" lvl="3" indent="-457200">
              <a:buFont typeface="Arial" charset="0"/>
              <a:buAutoNum type="alphaUcParenR"/>
              <a:defRPr/>
            </a:pPr>
            <a:r>
              <a:rPr lang="nl-NL" sz="2000" dirty="0" smtClean="0">
                <a:solidFill>
                  <a:srgbClr val="404040"/>
                </a:solidFill>
                <a:sym typeface="Wingdings" pitchFamily="2" charset="2"/>
              </a:rPr>
              <a:t>Von </a:t>
            </a:r>
            <a:r>
              <a:rPr lang="nl-NL" sz="2000" dirty="0" err="1" smtClean="0">
                <a:solidFill>
                  <a:srgbClr val="404040"/>
                </a:solidFill>
                <a:sym typeface="Wingdings" pitchFamily="2" charset="2"/>
              </a:rPr>
              <a:t>dem</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französischen</a:t>
            </a:r>
            <a:r>
              <a:rPr lang="nl-NL" sz="2000" dirty="0" smtClean="0">
                <a:solidFill>
                  <a:srgbClr val="404040"/>
                </a:solidFill>
                <a:sym typeface="Wingdings" pitchFamily="2" charset="2"/>
              </a:rPr>
              <a:t> </a:t>
            </a:r>
            <a:br>
              <a:rPr lang="nl-NL" sz="2000" dirty="0" smtClean="0">
                <a:solidFill>
                  <a:srgbClr val="404040"/>
                </a:solidFill>
                <a:sym typeface="Wingdings" pitchFamily="2" charset="2"/>
              </a:rPr>
            </a:br>
            <a:r>
              <a:rPr lang="nl-NL" sz="2000" dirty="0" smtClean="0">
                <a:solidFill>
                  <a:srgbClr val="404040"/>
                </a:solidFill>
                <a:sym typeface="Wingdings" pitchFamily="2" charset="2"/>
              </a:rPr>
              <a:t>“</a:t>
            </a:r>
            <a:r>
              <a:rPr lang="nl-NL" sz="2000" i="1" dirty="0" err="1" smtClean="0">
                <a:solidFill>
                  <a:srgbClr val="404040"/>
                </a:solidFill>
                <a:sym typeface="Wingdings" pitchFamily="2" charset="2"/>
              </a:rPr>
              <a:t>tout</a:t>
            </a:r>
            <a:r>
              <a:rPr lang="nl-NL" sz="2000" i="1" dirty="0" smtClean="0">
                <a:solidFill>
                  <a:srgbClr val="404040"/>
                </a:solidFill>
                <a:sym typeface="Wingdings" pitchFamily="2" charset="2"/>
              </a:rPr>
              <a:t> chic</a:t>
            </a:r>
            <a:r>
              <a:rPr lang="nl-NL" sz="2000" dirty="0" smtClean="0">
                <a:solidFill>
                  <a:srgbClr val="404040"/>
                </a:solidFill>
                <a:sym typeface="Wingdings" pitchFamily="2" charset="2"/>
              </a:rPr>
              <a:t>” </a:t>
            </a:r>
            <a:r>
              <a:rPr lang="nl-NL" sz="2000" b="1" dirty="0" smtClean="0">
                <a:solidFill>
                  <a:srgbClr val="404040"/>
                </a:solidFill>
                <a:sym typeface="Wingdings" pitchFamily="2" charset="2"/>
              </a:rPr>
              <a:t>(S)</a:t>
            </a:r>
            <a:endParaRPr lang="nl-NL" sz="2800" dirty="0">
              <a:solidFill>
                <a:srgbClr val="404040"/>
              </a:solidFill>
              <a:sym typeface="Wingdings" pitchFamily="2" charset="2"/>
            </a:endParaRPr>
          </a:p>
          <a:p>
            <a:pPr marL="0" indent="0">
              <a:buFont typeface="Arial" charset="0"/>
              <a:buNone/>
              <a:defRPr/>
            </a:pPr>
            <a:endParaRPr lang="nl-NL" sz="3400" dirty="0">
              <a:solidFill>
                <a:srgbClr val="404040"/>
              </a:solidFill>
              <a:sym typeface="Wingdings" pitchFamily="2" charset="2"/>
            </a:endParaRPr>
          </a:p>
          <a:p>
            <a:pPr marL="0" indent="0">
              <a:buFont typeface="Arial" charset="0"/>
              <a:buNone/>
              <a:defRPr/>
            </a:pPr>
            <a:endParaRPr lang="nl-NL" sz="3400" dirty="0" smtClean="0">
              <a:solidFill>
                <a:srgbClr val="404040"/>
              </a:solidFill>
              <a:sym typeface="Wingdings" pitchFamily="2" charset="2"/>
            </a:endParaRPr>
          </a:p>
          <a:p>
            <a:pPr marL="0" indent="0">
              <a:buFont typeface="Arial" charset="0"/>
              <a:buNone/>
              <a:defRPr/>
            </a:pPr>
            <a:endParaRPr lang="nl-NL" sz="3400" dirty="0">
              <a:solidFill>
                <a:srgbClr val="404040"/>
              </a:solidFill>
              <a:sym typeface="Wingdings" pitchFamily="2" charset="2"/>
            </a:endParaRPr>
          </a:p>
          <a:p>
            <a:pPr marL="0" indent="0">
              <a:buFont typeface="Arial" charset="0"/>
              <a:buNone/>
              <a:defRPr/>
            </a:pPr>
            <a:endParaRPr lang="nl-NL" sz="3400" dirty="0">
              <a:solidFill>
                <a:srgbClr val="404040"/>
              </a:solidFill>
              <a:sym typeface="Wingdings" pitchFamily="2" charset="2"/>
            </a:endParaRPr>
          </a:p>
          <a:p>
            <a:pPr marL="0" indent="0">
              <a:buFont typeface="Arial" charset="0"/>
              <a:buNone/>
              <a:defRPr/>
            </a:pPr>
            <a:endParaRPr lang="nl-NL" sz="3400" dirty="0">
              <a:solidFill>
                <a:srgbClr val="404040"/>
              </a:solidFill>
              <a:sym typeface="Wingdings" pitchFamily="2" charset="2"/>
            </a:endParaRPr>
          </a:p>
          <a:p>
            <a:pPr marL="0" indent="0">
              <a:buFont typeface="Arial" charset="0"/>
              <a:buNone/>
              <a:defRPr/>
            </a:pPr>
            <a:endParaRPr lang="nl-NL" sz="3400" dirty="0">
              <a:solidFill>
                <a:srgbClr val="404040"/>
              </a:solidFill>
              <a:sym typeface="Wingdings" pitchFamily="2" charset="2"/>
            </a:endParaRPr>
          </a:p>
          <a:p>
            <a:pPr marL="0" indent="0">
              <a:buFont typeface="Arial" charset="0"/>
              <a:buNone/>
              <a:defRPr/>
            </a:pPr>
            <a:endParaRPr lang="nl-NL" sz="3400" dirty="0">
              <a:solidFill>
                <a:srgbClr val="404040"/>
              </a:solidFill>
              <a:sym typeface="Wingdings" pitchFamily="2" charset="2"/>
            </a:endParaRPr>
          </a:p>
          <a:p>
            <a:pPr marL="0" indent="0">
              <a:buFont typeface="Arial" charset="0"/>
              <a:buNone/>
              <a:defRPr/>
            </a:pPr>
            <a:endParaRPr lang="nl-NL" sz="3400" dirty="0">
              <a:solidFill>
                <a:srgbClr val="404040"/>
              </a:solidFill>
              <a:sym typeface="Wingdings" pitchFamily="2" charset="2"/>
            </a:endParaRPr>
          </a:p>
          <a:p>
            <a:pPr marL="0" indent="0">
              <a:buFont typeface="Arial" charset="0"/>
              <a:buNone/>
              <a:defRPr/>
            </a:pPr>
            <a:endParaRPr lang="nl-NL" sz="3400" dirty="0">
              <a:solidFill>
                <a:srgbClr val="404040"/>
              </a:solidFill>
              <a:sym typeface="Wingdings" pitchFamily="2" charset="2"/>
            </a:endParaRPr>
          </a:p>
          <a:p>
            <a:pPr marL="0" indent="0">
              <a:buFont typeface="Arial" charset="0"/>
              <a:buNone/>
              <a:defRPr/>
            </a:pPr>
            <a:endParaRPr lang="nl-NL" dirty="0" smtClean="0">
              <a:solidFill>
                <a:schemeClr val="accent5">
                  <a:lumMod val="50000"/>
                </a:schemeClr>
              </a:solidFill>
              <a:latin typeface="Franklin Gothic Book" pitchFamily="34" charset="0"/>
            </a:endParaRPr>
          </a:p>
          <a:p>
            <a:pPr>
              <a:defRPr/>
            </a:pPr>
            <a:endParaRPr lang="en-US" dirty="0"/>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833393" y="4797152"/>
            <a:ext cx="1800200" cy="523220"/>
          </a:xfrm>
          <a:prstGeom prst="rect">
            <a:avLst/>
          </a:prstGeom>
          <a:noFill/>
        </p:spPr>
        <p:txBody>
          <a:bodyPr wrap="square" rtlCol="0">
            <a:spAutoFit/>
          </a:bodyPr>
          <a:lstStyle/>
          <a:p>
            <a:r>
              <a:rPr lang="de-DE" sz="1400" dirty="0" err="1"/>
              <a:t>Melling</a:t>
            </a:r>
            <a:r>
              <a:rPr lang="de-DE" sz="1400" dirty="0"/>
              <a:t> Rondell  / pixelio.de; </a:t>
            </a:r>
          </a:p>
        </p:txBody>
      </p:sp>
      <p:pic>
        <p:nvPicPr>
          <p:cNvPr id="1028" name="Picture 4" descr="Bildergebnis für nadja auermann eleg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991" y="2708548"/>
            <a:ext cx="2897509"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64977" y="1628800"/>
            <a:ext cx="6912768" cy="1015663"/>
          </a:xfrm>
          <a:prstGeom prst="rect">
            <a:avLst/>
          </a:prstGeom>
          <a:noFill/>
        </p:spPr>
        <p:txBody>
          <a:bodyPr wrap="square" rtlCol="0">
            <a:spAutoFit/>
          </a:bodyPr>
          <a:lstStyle/>
          <a:p>
            <a:pPr marL="0" indent="0">
              <a:buFont typeface="Arial" charset="0"/>
              <a:buNone/>
              <a:defRPr/>
            </a:pPr>
            <a:r>
              <a:rPr lang="nl-NL" sz="2000" dirty="0" err="1">
                <a:solidFill>
                  <a:srgbClr val="404040"/>
                </a:solidFill>
                <a:latin typeface="Arial" panose="020B0604020202020204" pitchFamily="34" charset="0"/>
                <a:cs typeface="Arial" panose="020B0604020202020204" pitchFamily="34" charset="0"/>
                <a:sym typeface="Wingdings" pitchFamily="2" charset="2"/>
              </a:rPr>
              <a:t>Mit</a:t>
            </a:r>
            <a:r>
              <a:rPr lang="nl-NL" sz="2000" dirty="0">
                <a:solidFill>
                  <a:srgbClr val="404040"/>
                </a:solidFill>
                <a:latin typeface="Arial" panose="020B0604020202020204" pitchFamily="34" charset="0"/>
                <a:cs typeface="Arial" panose="020B0604020202020204" pitchFamily="34" charset="0"/>
                <a:sym typeface="Wingdings" pitchFamily="2" charset="2"/>
              </a:rPr>
              <a:t> </a:t>
            </a:r>
            <a:r>
              <a:rPr lang="nl-NL" sz="2000" dirty="0" err="1">
                <a:solidFill>
                  <a:srgbClr val="404040"/>
                </a:solidFill>
                <a:latin typeface="Arial" panose="020B0604020202020204" pitchFamily="34" charset="0"/>
                <a:cs typeface="Arial" panose="020B0604020202020204" pitchFamily="34" charset="0"/>
                <a:sym typeface="Wingdings" pitchFamily="2" charset="2"/>
              </a:rPr>
              <a:t>dem</a:t>
            </a:r>
            <a:r>
              <a:rPr lang="nl-NL" sz="2000" dirty="0">
                <a:solidFill>
                  <a:srgbClr val="404040"/>
                </a:solidFill>
                <a:latin typeface="Arial" panose="020B0604020202020204" pitchFamily="34" charset="0"/>
                <a:cs typeface="Arial" panose="020B0604020202020204" pitchFamily="34" charset="0"/>
                <a:sym typeface="Wingdings" pitchFamily="2" charset="2"/>
              </a:rPr>
              <a:t> Wort “todschick” </a:t>
            </a:r>
            <a:r>
              <a:rPr lang="nl-NL" sz="2000" dirty="0" err="1">
                <a:solidFill>
                  <a:srgbClr val="404040"/>
                </a:solidFill>
                <a:latin typeface="Arial" panose="020B0604020202020204" pitchFamily="34" charset="0"/>
                <a:cs typeface="Arial" panose="020B0604020202020204" pitchFamily="34" charset="0"/>
                <a:sym typeface="Wingdings" pitchFamily="2" charset="2"/>
              </a:rPr>
              <a:t>bezeichnet</a:t>
            </a:r>
            <a:r>
              <a:rPr lang="nl-NL" sz="2000" dirty="0">
                <a:solidFill>
                  <a:srgbClr val="404040"/>
                </a:solidFill>
                <a:latin typeface="Arial" panose="020B0604020202020204" pitchFamily="34" charset="0"/>
                <a:cs typeface="Arial" panose="020B0604020202020204" pitchFamily="34" charset="0"/>
                <a:sym typeface="Wingdings" pitchFamily="2" charset="2"/>
              </a:rPr>
              <a:t> man </a:t>
            </a:r>
            <a:r>
              <a:rPr lang="nl-NL" sz="2000" dirty="0" err="1">
                <a:solidFill>
                  <a:srgbClr val="404040"/>
                </a:solidFill>
                <a:latin typeface="Arial" panose="020B0604020202020204" pitchFamily="34" charset="0"/>
                <a:cs typeface="Arial" panose="020B0604020202020204" pitchFamily="34" charset="0"/>
                <a:sym typeface="Wingdings" pitchFamily="2" charset="2"/>
              </a:rPr>
              <a:t>jemanden</a:t>
            </a:r>
            <a:r>
              <a:rPr lang="nl-NL" sz="2000" dirty="0">
                <a:solidFill>
                  <a:srgbClr val="404040"/>
                </a:solidFill>
                <a:latin typeface="Arial" panose="020B0604020202020204" pitchFamily="34" charset="0"/>
                <a:cs typeface="Arial" panose="020B0604020202020204" pitchFamily="34" charset="0"/>
                <a:sym typeface="Wingdings" pitchFamily="2" charset="2"/>
              </a:rPr>
              <a:t>, der </a:t>
            </a:r>
            <a:r>
              <a:rPr lang="nl-NL" sz="2000" dirty="0" err="1">
                <a:solidFill>
                  <a:srgbClr val="404040"/>
                </a:solidFill>
                <a:latin typeface="Arial" panose="020B0604020202020204" pitchFamily="34" charset="0"/>
                <a:cs typeface="Arial" panose="020B0604020202020204" pitchFamily="34" charset="0"/>
                <a:sym typeface="Wingdings" pitchFamily="2" charset="2"/>
              </a:rPr>
              <a:t>sich</a:t>
            </a:r>
            <a:r>
              <a:rPr lang="nl-NL" sz="2000" dirty="0">
                <a:solidFill>
                  <a:srgbClr val="404040"/>
                </a:solidFill>
                <a:latin typeface="Arial" panose="020B0604020202020204" pitchFamily="34" charset="0"/>
                <a:cs typeface="Arial" panose="020B0604020202020204" pitchFamily="34" charset="0"/>
                <a:sym typeface="Wingdings" pitchFamily="2" charset="2"/>
              </a:rPr>
              <a:t> </a:t>
            </a:r>
            <a:r>
              <a:rPr lang="nl-NL" sz="2000" dirty="0" err="1">
                <a:solidFill>
                  <a:srgbClr val="404040"/>
                </a:solidFill>
                <a:latin typeface="Arial" panose="020B0604020202020204" pitchFamily="34" charset="0"/>
                <a:cs typeface="Arial" panose="020B0604020202020204" pitchFamily="34" charset="0"/>
                <a:sym typeface="Wingdings" pitchFamily="2" charset="2"/>
              </a:rPr>
              <a:t>sehr</a:t>
            </a:r>
            <a:r>
              <a:rPr lang="nl-NL" sz="2000" dirty="0">
                <a:solidFill>
                  <a:srgbClr val="404040"/>
                </a:solidFill>
                <a:latin typeface="Arial" panose="020B0604020202020204" pitchFamily="34" charset="0"/>
                <a:cs typeface="Arial" panose="020B0604020202020204" pitchFamily="34" charset="0"/>
                <a:sym typeface="Wingdings" pitchFamily="2" charset="2"/>
              </a:rPr>
              <a:t> elegant </a:t>
            </a:r>
            <a:r>
              <a:rPr lang="nl-NL" sz="2000" dirty="0" err="1">
                <a:solidFill>
                  <a:srgbClr val="404040"/>
                </a:solidFill>
                <a:latin typeface="Arial" panose="020B0604020202020204" pitchFamily="34" charset="0"/>
                <a:cs typeface="Arial" panose="020B0604020202020204" pitchFamily="34" charset="0"/>
                <a:sym typeface="Wingdings" pitchFamily="2" charset="2"/>
              </a:rPr>
              <a:t>kleidet</a:t>
            </a:r>
            <a:r>
              <a:rPr lang="nl-NL" sz="2000" dirty="0">
                <a:solidFill>
                  <a:srgbClr val="404040"/>
                </a:solidFill>
                <a:latin typeface="Arial" panose="020B0604020202020204" pitchFamily="34" charset="0"/>
                <a:cs typeface="Arial" panose="020B0604020202020204" pitchFamily="34" charset="0"/>
                <a:sym typeface="Wingdings" pitchFamily="2" charset="2"/>
              </a:rPr>
              <a:t>. Von </a:t>
            </a:r>
            <a:r>
              <a:rPr lang="nl-NL" sz="2000" dirty="0" err="1">
                <a:solidFill>
                  <a:srgbClr val="404040"/>
                </a:solidFill>
                <a:latin typeface="Arial" panose="020B0604020202020204" pitchFamily="34" charset="0"/>
                <a:cs typeface="Arial" panose="020B0604020202020204" pitchFamily="34" charset="0"/>
                <a:sym typeface="Wingdings" pitchFamily="2" charset="2"/>
              </a:rPr>
              <a:t>welchem</a:t>
            </a:r>
            <a:r>
              <a:rPr lang="nl-NL" sz="2000" dirty="0">
                <a:solidFill>
                  <a:srgbClr val="404040"/>
                </a:solidFill>
                <a:latin typeface="Arial" panose="020B0604020202020204" pitchFamily="34" charset="0"/>
                <a:cs typeface="Arial" panose="020B0604020202020204" pitchFamily="34" charset="0"/>
                <a:sym typeface="Wingdings" pitchFamily="2" charset="2"/>
              </a:rPr>
              <a:t> </a:t>
            </a:r>
            <a:r>
              <a:rPr lang="nl-NL" sz="2000" dirty="0" err="1">
                <a:solidFill>
                  <a:srgbClr val="404040"/>
                </a:solidFill>
                <a:latin typeface="Arial" panose="020B0604020202020204" pitchFamily="34" charset="0"/>
                <a:cs typeface="Arial" panose="020B0604020202020204" pitchFamily="34" charset="0"/>
                <a:sym typeface="Wingdings" pitchFamily="2" charset="2"/>
              </a:rPr>
              <a:t>Ausdruck</a:t>
            </a:r>
            <a:r>
              <a:rPr lang="nl-NL" sz="2000" dirty="0">
                <a:solidFill>
                  <a:srgbClr val="404040"/>
                </a:solidFill>
                <a:latin typeface="Arial" panose="020B0604020202020204" pitchFamily="34" charset="0"/>
                <a:cs typeface="Arial" panose="020B0604020202020204" pitchFamily="34" charset="0"/>
                <a:sym typeface="Wingdings" pitchFamily="2" charset="2"/>
              </a:rPr>
              <a:t> </a:t>
            </a:r>
            <a:r>
              <a:rPr lang="nl-NL" sz="2000" dirty="0" err="1">
                <a:solidFill>
                  <a:srgbClr val="404040"/>
                </a:solidFill>
                <a:latin typeface="Arial" panose="020B0604020202020204" pitchFamily="34" charset="0"/>
                <a:cs typeface="Arial" panose="020B0604020202020204" pitchFamily="34" charset="0"/>
                <a:sym typeface="Wingdings" pitchFamily="2" charset="2"/>
              </a:rPr>
              <a:t>leitet</a:t>
            </a:r>
            <a:r>
              <a:rPr lang="nl-NL" sz="2000" dirty="0">
                <a:solidFill>
                  <a:srgbClr val="404040"/>
                </a:solidFill>
                <a:latin typeface="Arial" panose="020B0604020202020204" pitchFamily="34" charset="0"/>
                <a:cs typeface="Arial" panose="020B0604020202020204" pitchFamily="34" charset="0"/>
                <a:sym typeface="Wingdings" pitchFamily="2" charset="2"/>
              </a:rPr>
              <a:t> </a:t>
            </a:r>
            <a:r>
              <a:rPr lang="nl-NL" sz="2000" dirty="0" err="1">
                <a:solidFill>
                  <a:srgbClr val="404040"/>
                </a:solidFill>
                <a:latin typeface="Arial" panose="020B0604020202020204" pitchFamily="34" charset="0"/>
                <a:cs typeface="Arial" panose="020B0604020202020204" pitchFamily="34" charset="0"/>
                <a:sym typeface="Wingdings" pitchFamily="2" charset="2"/>
              </a:rPr>
              <a:t>sich</a:t>
            </a:r>
            <a:r>
              <a:rPr lang="nl-NL" sz="2000" dirty="0">
                <a:solidFill>
                  <a:srgbClr val="404040"/>
                </a:solidFill>
                <a:latin typeface="Arial" panose="020B0604020202020204" pitchFamily="34" charset="0"/>
                <a:cs typeface="Arial" panose="020B0604020202020204" pitchFamily="34" charset="0"/>
                <a:sym typeface="Wingdings" pitchFamily="2" charset="2"/>
              </a:rPr>
              <a:t> “todschick” </a:t>
            </a:r>
            <a:r>
              <a:rPr lang="nl-NL" sz="2000" dirty="0" err="1">
                <a:solidFill>
                  <a:srgbClr val="404040"/>
                </a:solidFill>
                <a:latin typeface="Arial" panose="020B0604020202020204" pitchFamily="34" charset="0"/>
                <a:cs typeface="Arial" panose="020B0604020202020204" pitchFamily="34" charset="0"/>
                <a:sym typeface="Wingdings" pitchFamily="2" charset="2"/>
              </a:rPr>
              <a:t>ab</a:t>
            </a:r>
            <a:r>
              <a:rPr lang="nl-NL" sz="2000" dirty="0">
                <a:solidFill>
                  <a:srgbClr val="404040"/>
                </a:solidFill>
                <a:latin typeface="Arial" panose="020B0604020202020204" pitchFamily="34" charset="0"/>
                <a:cs typeface="Arial" panose="020B0604020202020204" pitchFamily="34" charset="0"/>
                <a:sym typeface="Wingdings" pitchFamily="2" charset="2"/>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IC009939\AppData\Local\Microsoft\Windows\Temporary Internet Files\Content.IE5\KKV0IH19\eiffel-tower-silhouette-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3358" y="3446989"/>
            <a:ext cx="2497460" cy="32059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defRPr/>
            </a:pPr>
            <a:r>
              <a:rPr lang="nl-NL" sz="3400" b="1" dirty="0" err="1" smtClean="0">
                <a:solidFill>
                  <a:schemeClr val="accent1"/>
                </a:solidFill>
              </a:rPr>
              <a:t>Antwort</a:t>
            </a:r>
            <a:endParaRPr lang="en-US" sz="3400" b="1" dirty="0">
              <a:solidFill>
                <a:schemeClr val="accent1"/>
              </a:solidFill>
            </a:endParaRPr>
          </a:p>
        </p:txBody>
      </p:sp>
      <p:sp>
        <p:nvSpPr>
          <p:cNvPr id="13315" name="Content Placeholder 2"/>
          <p:cNvSpPr>
            <a:spLocks noGrp="1"/>
          </p:cNvSpPr>
          <p:nvPr>
            <p:ph idx="1"/>
          </p:nvPr>
        </p:nvSpPr>
        <p:spPr/>
        <p:txBody>
          <a:bodyPr/>
          <a:lstStyle/>
          <a:p>
            <a:pPr marL="0" indent="0">
              <a:lnSpc>
                <a:spcPct val="80000"/>
              </a:lnSpc>
              <a:buFont typeface="Arial" charset="0"/>
              <a:buNone/>
            </a:pPr>
            <a:endParaRPr lang="nl-NL" altLang="en-US" sz="2100" dirty="0" smtClean="0">
              <a:solidFill>
                <a:srgbClr val="404040"/>
              </a:solidFill>
            </a:endParaRPr>
          </a:p>
          <a:p>
            <a:pPr marL="0" indent="0">
              <a:lnSpc>
                <a:spcPct val="80000"/>
              </a:lnSpc>
              <a:buNone/>
            </a:pPr>
            <a:r>
              <a:rPr lang="de-DE" sz="2000" dirty="0" smtClean="0">
                <a:solidFill>
                  <a:srgbClr val="404040"/>
                </a:solidFill>
              </a:rPr>
              <a:t>	Todschick </a:t>
            </a:r>
            <a:r>
              <a:rPr lang="de-DE" sz="2000" dirty="0">
                <a:solidFill>
                  <a:srgbClr val="404040"/>
                </a:solidFill>
              </a:rPr>
              <a:t>bedeutet nicht „schick bis in den Tod“ und hat auch </a:t>
            </a:r>
            <a:r>
              <a:rPr lang="de-DE" sz="2000" dirty="0" smtClean="0">
                <a:solidFill>
                  <a:srgbClr val="404040"/>
                </a:solidFill>
              </a:rPr>
              <a:t>	sonst </a:t>
            </a:r>
            <a:r>
              <a:rPr lang="de-DE" sz="2000" dirty="0">
                <a:solidFill>
                  <a:srgbClr val="404040"/>
                </a:solidFill>
              </a:rPr>
              <a:t>nichts mit dem Sterben zu </a:t>
            </a:r>
            <a:r>
              <a:rPr lang="de-DE" sz="2000" dirty="0" smtClean="0">
                <a:solidFill>
                  <a:srgbClr val="404040"/>
                </a:solidFill>
              </a:rPr>
              <a:t>tun</a:t>
            </a:r>
            <a:r>
              <a:rPr lang="de-DE" sz="2000" dirty="0">
                <a:solidFill>
                  <a:srgbClr val="404040"/>
                </a:solidFill>
              </a:rPr>
              <a:t>!</a:t>
            </a:r>
            <a:endParaRPr lang="de-DE" sz="2000" dirty="0" smtClean="0">
              <a:solidFill>
                <a:srgbClr val="404040"/>
              </a:solidFill>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284734" y="3329895"/>
            <a:ext cx="8820472" cy="415498"/>
          </a:xfrm>
          <a:prstGeom prst="rect">
            <a:avLst/>
          </a:prstGeom>
        </p:spPr>
        <p:txBody>
          <a:bodyPr wrap="square">
            <a:spAutoFit/>
          </a:bodyPr>
          <a:lstStyle/>
          <a:p>
            <a:pPr marL="1462088" lvl="3" indent="-457200">
              <a:spcBef>
                <a:spcPct val="20000"/>
              </a:spcBef>
              <a:buClr>
                <a:schemeClr val="accent1"/>
              </a:buClr>
              <a:buFont typeface="Wingdings" panose="05000000000000000000" pitchFamily="2" charset="2"/>
              <a:buAutoNum type="alphaUcParenR" startAt="3"/>
              <a:defRPr/>
            </a:pPr>
            <a:r>
              <a:rPr lang="nl-NL" sz="2100" dirty="0" smtClean="0">
                <a:solidFill>
                  <a:srgbClr val="404040"/>
                </a:solidFill>
                <a:latin typeface="+mj-lt"/>
                <a:sym typeface="Wingdings" pitchFamily="2" charset="2"/>
              </a:rPr>
              <a:t>“</a:t>
            </a:r>
            <a:r>
              <a:rPr lang="nl-NL" sz="2100" i="1" dirty="0" err="1">
                <a:solidFill>
                  <a:srgbClr val="404040"/>
                </a:solidFill>
                <a:latin typeface="+mj-lt"/>
                <a:sym typeface="Wingdings" pitchFamily="2" charset="2"/>
              </a:rPr>
              <a:t>tout</a:t>
            </a:r>
            <a:r>
              <a:rPr lang="nl-NL" sz="2100" i="1" dirty="0">
                <a:solidFill>
                  <a:srgbClr val="404040"/>
                </a:solidFill>
                <a:latin typeface="+mj-lt"/>
                <a:sym typeface="Wingdings" pitchFamily="2" charset="2"/>
              </a:rPr>
              <a:t> chic</a:t>
            </a:r>
            <a:r>
              <a:rPr lang="nl-NL" sz="2100" dirty="0">
                <a:solidFill>
                  <a:srgbClr val="404040"/>
                </a:solidFill>
                <a:latin typeface="+mj-lt"/>
                <a:sym typeface="Wingdings" pitchFamily="2" charset="2"/>
              </a:rPr>
              <a:t>” </a:t>
            </a:r>
            <a:r>
              <a:rPr lang="nl-NL" sz="2100" dirty="0" err="1" smtClean="0">
                <a:solidFill>
                  <a:srgbClr val="404040"/>
                </a:solidFill>
                <a:latin typeface="+mj-lt"/>
                <a:sym typeface="Wingdings" pitchFamily="2" charset="2"/>
              </a:rPr>
              <a:t>kommt</a:t>
            </a:r>
            <a:r>
              <a:rPr lang="nl-NL" sz="2100" dirty="0" smtClean="0">
                <a:solidFill>
                  <a:srgbClr val="404040"/>
                </a:solidFill>
                <a:latin typeface="+mj-lt"/>
                <a:sym typeface="Wingdings" pitchFamily="2" charset="2"/>
              </a:rPr>
              <a:t> </a:t>
            </a:r>
            <a:r>
              <a:rPr lang="nl-NL" sz="2100" dirty="0" err="1" smtClean="0">
                <a:solidFill>
                  <a:srgbClr val="404040"/>
                </a:solidFill>
                <a:latin typeface="+mj-lt"/>
                <a:sym typeface="Wingdings" pitchFamily="2" charset="2"/>
              </a:rPr>
              <a:t>aus</a:t>
            </a:r>
            <a:r>
              <a:rPr lang="nl-NL" sz="2100" dirty="0" smtClean="0">
                <a:solidFill>
                  <a:srgbClr val="404040"/>
                </a:solidFill>
                <a:latin typeface="+mj-lt"/>
                <a:sym typeface="Wingdings" pitchFamily="2" charset="2"/>
              </a:rPr>
              <a:t> </a:t>
            </a:r>
            <a:r>
              <a:rPr lang="nl-NL" sz="2100" dirty="0" err="1" smtClean="0">
                <a:solidFill>
                  <a:srgbClr val="404040"/>
                </a:solidFill>
                <a:latin typeface="+mj-lt"/>
                <a:sym typeface="Wingdings" pitchFamily="2" charset="2"/>
              </a:rPr>
              <a:t>dem</a:t>
            </a:r>
            <a:r>
              <a:rPr lang="nl-NL" sz="2100" dirty="0" smtClean="0">
                <a:solidFill>
                  <a:srgbClr val="404040"/>
                </a:solidFill>
                <a:latin typeface="+mj-lt"/>
                <a:sym typeface="Wingdings" pitchFamily="2" charset="2"/>
              </a:rPr>
              <a:t> </a:t>
            </a:r>
            <a:r>
              <a:rPr lang="nl-NL" sz="2100" dirty="0" err="1" smtClean="0">
                <a:solidFill>
                  <a:srgbClr val="404040"/>
                </a:solidFill>
                <a:latin typeface="+mj-lt"/>
                <a:sym typeface="Wingdings" pitchFamily="2" charset="2"/>
              </a:rPr>
              <a:t>Französischen</a:t>
            </a:r>
            <a:endParaRPr lang="nl-NL" sz="2100" dirty="0">
              <a:solidFill>
                <a:srgbClr val="404040"/>
              </a:solidFill>
              <a:latin typeface="+mj-lt"/>
              <a:cs typeface="+mn-cs"/>
              <a:sym typeface="Wingdings" pitchFamily="2" charset="2"/>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408" y="4725143"/>
            <a:ext cx="1023823" cy="612068"/>
          </a:xfrm>
          <a:prstGeom prst="rect">
            <a:avLst/>
          </a:prstGeom>
        </p:spPr>
      </p:pic>
      <p:sp>
        <p:nvSpPr>
          <p:cNvPr id="6" name="Textfeld 5"/>
          <p:cNvSpPr txBox="1"/>
          <p:nvPr/>
        </p:nvSpPr>
        <p:spPr>
          <a:xfrm>
            <a:off x="2043200" y="4757563"/>
            <a:ext cx="4536504" cy="584775"/>
          </a:xfrm>
          <a:prstGeom prst="rect">
            <a:avLst/>
          </a:prstGeom>
          <a:noFill/>
        </p:spPr>
        <p:txBody>
          <a:bodyPr wrap="square" rtlCol="0">
            <a:spAutoFit/>
          </a:bodyPr>
          <a:lstStyle/>
          <a:p>
            <a:r>
              <a:rPr lang="de-DE" sz="1600" dirty="0" smtClean="0">
                <a:solidFill>
                  <a:srgbClr val="404040"/>
                </a:solidFill>
                <a:latin typeface="+mn-lt"/>
              </a:rPr>
              <a:t>Es wurde eingedeutscht und bedeutet wörtlich „</a:t>
            </a:r>
            <a:r>
              <a:rPr lang="de-DE" sz="1600" i="1" dirty="0" smtClean="0">
                <a:solidFill>
                  <a:srgbClr val="404040"/>
                </a:solidFill>
                <a:latin typeface="+mn-lt"/>
              </a:rPr>
              <a:t>sehr schick</a:t>
            </a:r>
            <a:r>
              <a:rPr lang="de-DE" sz="1600" dirty="0" smtClean="0">
                <a:solidFill>
                  <a:srgbClr val="404040"/>
                </a:solidFill>
                <a:latin typeface="+mn-lt"/>
              </a:rPr>
              <a:t>“.</a:t>
            </a:r>
            <a:endParaRPr lang="de-DE" sz="1600" dirty="0">
              <a:solidFill>
                <a:srgbClr val="40404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Frage</a:t>
            </a:r>
            <a:r>
              <a:rPr lang="nl-NL" sz="3400" b="1" dirty="0" smtClean="0">
                <a:solidFill>
                  <a:schemeClr val="accent1"/>
                </a:solidFill>
              </a:rPr>
              <a:t> 5: Die Welt </a:t>
            </a:r>
            <a:r>
              <a:rPr lang="nl-NL" sz="3400" b="1" dirty="0" err="1" smtClean="0">
                <a:solidFill>
                  <a:schemeClr val="accent1"/>
                </a:solidFill>
              </a:rPr>
              <a:t>schmerzt</a:t>
            </a:r>
            <a:endParaRPr lang="en-US" sz="3400" b="1" dirty="0">
              <a:solidFill>
                <a:schemeClr val="accent1"/>
              </a:solidFill>
            </a:endParaRPr>
          </a:p>
        </p:txBody>
      </p:sp>
      <p:sp>
        <p:nvSpPr>
          <p:cNvPr id="18435" name="Content Placeholder 2"/>
          <p:cNvSpPr>
            <a:spLocks noGrp="1"/>
          </p:cNvSpPr>
          <p:nvPr>
            <p:ph idx="1"/>
          </p:nvPr>
        </p:nvSpPr>
        <p:spPr/>
        <p:txBody>
          <a:bodyPr/>
          <a:lstStyle/>
          <a:p>
            <a:pPr marL="0" indent="0">
              <a:buNone/>
            </a:pPr>
            <a:endParaRPr lang="de-DE" altLang="en-US" sz="2100" dirty="0" smtClean="0">
              <a:solidFill>
                <a:schemeClr val="bg1">
                  <a:lumMod val="50000"/>
                </a:schemeClr>
              </a:solidFill>
              <a:sym typeface="Wingdings" pitchFamily="2" charset="2"/>
            </a:endParaRPr>
          </a:p>
          <a:p>
            <a:pPr marL="0" indent="0">
              <a:buNone/>
            </a:pPr>
            <a:r>
              <a:rPr lang="de-DE" altLang="en-US" sz="1800" dirty="0">
                <a:solidFill>
                  <a:srgbClr val="404040"/>
                </a:solidFill>
                <a:sym typeface="Wingdings" pitchFamily="2" charset="2"/>
              </a:rPr>
              <a:t>	</a:t>
            </a:r>
            <a:r>
              <a:rPr lang="de-DE" altLang="en-US" sz="1800" dirty="0" smtClean="0">
                <a:solidFill>
                  <a:srgbClr val="404040"/>
                </a:solidFill>
                <a:sym typeface="Wingdings" pitchFamily="2" charset="2"/>
              </a:rPr>
              <a:t>„</a:t>
            </a:r>
            <a:r>
              <a:rPr lang="de-DE" altLang="en-US" sz="2000" i="1" dirty="0" smtClean="0">
                <a:solidFill>
                  <a:srgbClr val="404040"/>
                </a:solidFill>
                <a:sym typeface="Wingdings" pitchFamily="2" charset="2"/>
              </a:rPr>
              <a:t>Weltschmerz“</a:t>
            </a:r>
            <a:r>
              <a:rPr lang="de-DE" altLang="en-US" sz="2000" dirty="0" smtClean="0">
                <a:solidFill>
                  <a:srgbClr val="404040"/>
                </a:solidFill>
                <a:sym typeface="Wingdings" pitchFamily="2" charset="2"/>
              </a:rPr>
              <a:t> – Ein bekanntes deutsches Wort </a:t>
            </a:r>
            <a:br>
              <a:rPr lang="de-DE" altLang="en-US" sz="2000" dirty="0" smtClean="0">
                <a:solidFill>
                  <a:srgbClr val="404040"/>
                </a:solidFill>
                <a:sym typeface="Wingdings" pitchFamily="2" charset="2"/>
              </a:rPr>
            </a:br>
            <a:r>
              <a:rPr lang="de-DE" altLang="en-US" sz="2000" dirty="0" smtClean="0">
                <a:solidFill>
                  <a:srgbClr val="404040"/>
                </a:solidFill>
                <a:sym typeface="Wingdings" pitchFamily="2" charset="2"/>
              </a:rPr>
              <a:t>	vor allem</a:t>
            </a:r>
            <a:r>
              <a:rPr lang="de-DE" altLang="en-US" sz="2000" dirty="0">
                <a:solidFill>
                  <a:srgbClr val="404040"/>
                </a:solidFill>
                <a:sym typeface="Wingdings" pitchFamily="2" charset="2"/>
              </a:rPr>
              <a:t> </a:t>
            </a:r>
            <a:r>
              <a:rPr lang="de-DE" altLang="en-US" sz="2000" dirty="0" smtClean="0">
                <a:solidFill>
                  <a:srgbClr val="404040"/>
                </a:solidFill>
                <a:sym typeface="Wingdings" pitchFamily="2" charset="2"/>
              </a:rPr>
              <a:t>im englischen Sprachraum, aber auch </a:t>
            </a:r>
            <a:br>
              <a:rPr lang="de-DE" altLang="en-US" sz="2000" dirty="0" smtClean="0">
                <a:solidFill>
                  <a:srgbClr val="404040"/>
                </a:solidFill>
                <a:sym typeface="Wingdings" pitchFamily="2" charset="2"/>
              </a:rPr>
            </a:br>
            <a:r>
              <a:rPr lang="de-DE" altLang="en-US" sz="2000" dirty="0" smtClean="0">
                <a:solidFill>
                  <a:srgbClr val="404040"/>
                </a:solidFill>
                <a:sym typeface="Wingdings" pitchFamily="2" charset="2"/>
              </a:rPr>
              <a:t>	in Polen oder Skandinavien.</a:t>
            </a:r>
          </a:p>
          <a:p>
            <a:pPr marL="0" indent="0">
              <a:buNone/>
            </a:pPr>
            <a:endParaRPr lang="de-DE" altLang="en-US" sz="2000" dirty="0">
              <a:solidFill>
                <a:srgbClr val="404040"/>
              </a:solidFill>
              <a:sym typeface="Wingdings" pitchFamily="2" charset="2"/>
            </a:endParaRPr>
          </a:p>
          <a:p>
            <a:pPr marL="0" indent="0">
              <a:buNone/>
            </a:pPr>
            <a:r>
              <a:rPr lang="de-DE" altLang="en-US" sz="2000" dirty="0">
                <a:solidFill>
                  <a:srgbClr val="404040"/>
                </a:solidFill>
                <a:sym typeface="Wingdings" pitchFamily="2" charset="2"/>
              </a:rPr>
              <a:t>	</a:t>
            </a:r>
            <a:r>
              <a:rPr lang="de-DE" altLang="en-US" sz="2000" dirty="0" smtClean="0">
                <a:solidFill>
                  <a:srgbClr val="404040"/>
                </a:solidFill>
                <a:sym typeface="Wingdings" pitchFamily="2" charset="2"/>
              </a:rPr>
              <a:t>Aus welcher Zeit stammt dieser Begriff?</a:t>
            </a:r>
          </a:p>
          <a:p>
            <a:pPr marL="0" indent="0">
              <a:buNone/>
            </a:pPr>
            <a:endParaRPr lang="de-DE" altLang="en-US" sz="1000" dirty="0">
              <a:solidFill>
                <a:srgbClr val="404040"/>
              </a:solidFill>
              <a:sym typeface="Wingdings" pitchFamily="2" charset="2"/>
            </a:endParaRPr>
          </a:p>
          <a:p>
            <a:pPr marL="1462088" lvl="3" indent="-457200">
              <a:buFont typeface="Arial" charset="0"/>
              <a:buAutoNum type="alphaUcParenR"/>
              <a:defRPr/>
            </a:pPr>
            <a:r>
              <a:rPr lang="nl-NL" sz="2000" dirty="0" err="1" smtClean="0">
                <a:solidFill>
                  <a:srgbClr val="404040"/>
                </a:solidFill>
                <a:sym typeface="Wingdings" pitchFamily="2" charset="2"/>
              </a:rPr>
              <a:t>Aus</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dem</a:t>
            </a:r>
            <a:r>
              <a:rPr lang="nl-NL" sz="2000" dirty="0" smtClean="0">
                <a:solidFill>
                  <a:srgbClr val="404040"/>
                </a:solidFill>
                <a:sym typeface="Wingdings" pitchFamily="2" charset="2"/>
              </a:rPr>
              <a:t> 19. </a:t>
            </a:r>
            <a:r>
              <a:rPr lang="nl-NL" sz="2000" dirty="0" err="1" smtClean="0">
                <a:solidFill>
                  <a:srgbClr val="404040"/>
                </a:solidFill>
                <a:sym typeface="Wingdings" pitchFamily="2" charset="2"/>
              </a:rPr>
              <a:t>Jahrhundert</a:t>
            </a:r>
            <a:r>
              <a:rPr lang="nl-NL" sz="2000" dirty="0" smtClean="0">
                <a:solidFill>
                  <a:srgbClr val="404040"/>
                </a:solidFill>
                <a:sym typeface="Wingdings" pitchFamily="2" charset="2"/>
              </a:rPr>
              <a:t> </a:t>
            </a:r>
            <a:r>
              <a:rPr lang="nl-NL" sz="2000" b="1" dirty="0" smtClean="0">
                <a:solidFill>
                  <a:srgbClr val="404040"/>
                </a:solidFill>
                <a:sym typeface="Wingdings" pitchFamily="2" charset="2"/>
              </a:rPr>
              <a:t>(E)</a:t>
            </a:r>
            <a:endParaRPr lang="nl-NL" sz="2000" dirty="0">
              <a:solidFill>
                <a:srgbClr val="404040"/>
              </a:solidFill>
              <a:sym typeface="Wingdings" pitchFamily="2" charset="2"/>
            </a:endParaRPr>
          </a:p>
          <a:p>
            <a:pPr marL="1462088" lvl="3" indent="-457200">
              <a:buFont typeface="Arial" charset="0"/>
              <a:buAutoNum type="alphaUcParenR"/>
              <a:defRPr/>
            </a:pPr>
            <a:r>
              <a:rPr lang="nl-NL" sz="2000" dirty="0" err="1" smtClean="0">
                <a:solidFill>
                  <a:srgbClr val="404040"/>
                </a:solidFill>
                <a:sym typeface="Wingdings" pitchFamily="2" charset="2"/>
              </a:rPr>
              <a:t>Aus</a:t>
            </a:r>
            <a:r>
              <a:rPr lang="nl-NL" sz="2000" dirty="0" smtClean="0">
                <a:solidFill>
                  <a:srgbClr val="404040"/>
                </a:solidFill>
                <a:sym typeface="Wingdings" pitchFamily="2" charset="2"/>
              </a:rPr>
              <a:t> den 2000ern </a:t>
            </a:r>
            <a:r>
              <a:rPr lang="nl-NL" sz="2000" b="1" dirty="0" smtClean="0">
                <a:solidFill>
                  <a:srgbClr val="404040"/>
                </a:solidFill>
                <a:sym typeface="Wingdings" pitchFamily="2" charset="2"/>
              </a:rPr>
              <a:t>(A)</a:t>
            </a:r>
          </a:p>
          <a:p>
            <a:pPr marL="1462088" lvl="3" indent="-457200">
              <a:buFont typeface="Arial" charset="0"/>
              <a:buAutoNum type="alphaUcParenR"/>
              <a:defRPr/>
            </a:pPr>
            <a:r>
              <a:rPr lang="nl-NL" sz="2000" dirty="0" err="1" smtClean="0">
                <a:solidFill>
                  <a:srgbClr val="404040"/>
                </a:solidFill>
                <a:sym typeface="Wingdings" pitchFamily="2" charset="2"/>
              </a:rPr>
              <a:t>Aus</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dem</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Mittelalter</a:t>
            </a:r>
            <a:r>
              <a:rPr lang="nl-NL" sz="2000" dirty="0">
                <a:solidFill>
                  <a:srgbClr val="404040"/>
                </a:solidFill>
                <a:sym typeface="Wingdings" pitchFamily="2" charset="2"/>
              </a:rPr>
              <a:t> </a:t>
            </a:r>
            <a:r>
              <a:rPr lang="nl-NL" sz="2000" b="1" dirty="0" smtClean="0">
                <a:solidFill>
                  <a:srgbClr val="404040"/>
                </a:solidFill>
                <a:sym typeface="Wingdings" pitchFamily="2" charset="2"/>
              </a:rPr>
              <a:t>(O)</a:t>
            </a:r>
            <a:endParaRPr lang="nl-NL" sz="2000" dirty="0" smtClean="0">
              <a:solidFill>
                <a:srgbClr val="404040"/>
              </a:solidFill>
              <a:sym typeface="Wingdings" pitchFamily="2" charset="2"/>
            </a:endParaRPr>
          </a:p>
          <a:p>
            <a:pPr marL="1462088" lvl="3" indent="-457200">
              <a:buClr>
                <a:srgbClr val="F07F09"/>
              </a:buClr>
              <a:buFont typeface="Arial" charset="0"/>
              <a:buAutoNum type="alphaUcParenR"/>
              <a:defRPr/>
            </a:pPr>
            <a:endParaRPr lang="nl-NL" sz="2000" dirty="0">
              <a:solidFill>
                <a:srgbClr val="404040"/>
              </a:solidFill>
              <a:sym typeface="Wingdings" pitchFamily="2" charset="2"/>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6732240" y="4437112"/>
            <a:ext cx="1440160" cy="830997"/>
          </a:xfrm>
          <a:prstGeom prst="rect">
            <a:avLst/>
          </a:prstGeom>
          <a:noFill/>
        </p:spPr>
        <p:txBody>
          <a:bodyPr wrap="square" rtlCol="0">
            <a:spAutoFit/>
          </a:bodyPr>
          <a:lstStyle/>
          <a:p>
            <a:r>
              <a:rPr lang="de-DE" sz="1200" dirty="0" smtClean="0"/>
              <a:t>https</a:t>
            </a:r>
            <a:r>
              <a:rPr lang="de-DE" sz="1200" dirty="0"/>
              <a:t>://creativecommons.org/licenses/by-nd/2.0/ ,Hartwig HKD</a:t>
            </a: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650" y="3899957"/>
            <a:ext cx="3059313" cy="27363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Antwort</a:t>
            </a:r>
            <a:endParaRPr lang="en-US" sz="3400" b="1" dirty="0">
              <a:solidFill>
                <a:schemeClr val="accent1"/>
              </a:solidFill>
            </a:endParaRPr>
          </a:p>
        </p:txBody>
      </p:sp>
      <p:sp>
        <p:nvSpPr>
          <p:cNvPr id="19459" name="Content Placeholder 2"/>
          <p:cNvSpPr>
            <a:spLocks noGrp="1"/>
          </p:cNvSpPr>
          <p:nvPr>
            <p:ph idx="1"/>
          </p:nvPr>
        </p:nvSpPr>
        <p:spPr/>
        <p:txBody>
          <a:bodyPr/>
          <a:lstStyle/>
          <a:p>
            <a:pPr marL="0" indent="0" algn="ctr">
              <a:buNone/>
            </a:pPr>
            <a:endParaRPr lang="de-DE" altLang="en-US" sz="1800" i="1" dirty="0" smtClean="0">
              <a:solidFill>
                <a:schemeClr val="bg1">
                  <a:lumMod val="50000"/>
                </a:schemeClr>
              </a:solidFill>
              <a:sym typeface="Wingdings" pitchFamily="2" charset="2"/>
            </a:endParaRPr>
          </a:p>
          <a:p>
            <a:pPr marL="1462088" lvl="3" indent="-457200">
              <a:buFont typeface="Arial" charset="0"/>
              <a:buAutoNum type="alphaUcParenR"/>
              <a:defRPr/>
            </a:pPr>
            <a:r>
              <a:rPr lang="nl-NL" sz="2000" dirty="0" err="1">
                <a:solidFill>
                  <a:srgbClr val="404040"/>
                </a:solidFill>
                <a:sym typeface="Wingdings" pitchFamily="2" charset="2"/>
              </a:rPr>
              <a:t>Aus</a:t>
            </a:r>
            <a:r>
              <a:rPr lang="nl-NL" sz="2000" dirty="0">
                <a:solidFill>
                  <a:srgbClr val="404040"/>
                </a:solidFill>
                <a:sym typeface="Wingdings" pitchFamily="2" charset="2"/>
              </a:rPr>
              <a:t> </a:t>
            </a:r>
            <a:r>
              <a:rPr lang="nl-NL" sz="2000" dirty="0" err="1">
                <a:solidFill>
                  <a:srgbClr val="404040"/>
                </a:solidFill>
                <a:sym typeface="Wingdings" pitchFamily="2" charset="2"/>
              </a:rPr>
              <a:t>dem</a:t>
            </a:r>
            <a:r>
              <a:rPr lang="nl-NL" sz="2000" dirty="0">
                <a:solidFill>
                  <a:srgbClr val="404040"/>
                </a:solidFill>
                <a:sym typeface="Wingdings" pitchFamily="2" charset="2"/>
              </a:rPr>
              <a:t> 19. </a:t>
            </a:r>
            <a:r>
              <a:rPr lang="nl-NL" sz="2000" dirty="0" err="1" smtClean="0">
                <a:solidFill>
                  <a:srgbClr val="404040"/>
                </a:solidFill>
                <a:sym typeface="Wingdings" pitchFamily="2" charset="2"/>
              </a:rPr>
              <a:t>Jahrhundert</a:t>
            </a:r>
            <a:endParaRPr lang="nl-NL" sz="2000" dirty="0">
              <a:solidFill>
                <a:srgbClr val="404040"/>
              </a:solidFill>
              <a:sym typeface="Wingdings" pitchFamily="2" charset="2"/>
            </a:endParaRPr>
          </a:p>
          <a:p>
            <a:pPr marL="0" indent="0">
              <a:buNone/>
            </a:pPr>
            <a:endParaRPr lang="de-DE" altLang="en-US" sz="1800" i="1" dirty="0" smtClean="0">
              <a:solidFill>
                <a:schemeClr val="bg1">
                  <a:lumMod val="50000"/>
                </a:schemeClr>
              </a:solidFill>
              <a:sym typeface="Wingdings" pitchFamily="2" charset="2"/>
            </a:endParaRPr>
          </a:p>
          <a:p>
            <a:pPr marL="0" indent="0" algn="ctr">
              <a:buNone/>
            </a:pPr>
            <a:r>
              <a:rPr lang="de-DE" altLang="en-US" sz="1800" i="1" dirty="0" smtClean="0">
                <a:solidFill>
                  <a:schemeClr val="bg1">
                    <a:lumMod val="50000"/>
                  </a:schemeClr>
                </a:solidFill>
                <a:sym typeface="Wingdings" pitchFamily="2" charset="2"/>
              </a:rPr>
              <a:t>„</a:t>
            </a:r>
            <a:r>
              <a:rPr lang="de-DE" altLang="en-US" sz="1800" i="1" dirty="0">
                <a:solidFill>
                  <a:schemeClr val="bg1">
                    <a:lumMod val="50000"/>
                  </a:schemeClr>
                </a:solidFill>
                <a:sym typeface="Wingdings" pitchFamily="2" charset="2"/>
              </a:rPr>
              <a:t>Nur sein Auge sah alle die tausend Qualen </a:t>
            </a:r>
            <a:r>
              <a:rPr lang="de-DE" altLang="en-US" sz="1800" i="1" dirty="0" smtClean="0">
                <a:solidFill>
                  <a:schemeClr val="bg1">
                    <a:lumMod val="50000"/>
                  </a:schemeClr>
                </a:solidFill>
                <a:sym typeface="Wingdings" pitchFamily="2" charset="2"/>
              </a:rPr>
              <a:t/>
            </a:r>
            <a:br>
              <a:rPr lang="de-DE" altLang="en-US" sz="1800" i="1" dirty="0" smtClean="0">
                <a:solidFill>
                  <a:schemeClr val="bg1">
                    <a:lumMod val="50000"/>
                  </a:schemeClr>
                </a:solidFill>
                <a:sym typeface="Wingdings" pitchFamily="2" charset="2"/>
              </a:rPr>
            </a:br>
            <a:r>
              <a:rPr lang="de-DE" altLang="en-US" sz="1800" i="1" dirty="0" smtClean="0">
                <a:solidFill>
                  <a:schemeClr val="bg1">
                    <a:lumMod val="50000"/>
                  </a:schemeClr>
                </a:solidFill>
                <a:sym typeface="Wingdings" pitchFamily="2" charset="2"/>
              </a:rPr>
              <a:t>der </a:t>
            </a:r>
            <a:r>
              <a:rPr lang="de-DE" altLang="en-US" sz="1800" i="1" dirty="0">
                <a:solidFill>
                  <a:schemeClr val="bg1">
                    <a:lumMod val="50000"/>
                  </a:schemeClr>
                </a:solidFill>
                <a:sym typeface="Wingdings" pitchFamily="2" charset="2"/>
              </a:rPr>
              <a:t>Menschen bei ihren Untergängen.</a:t>
            </a:r>
          </a:p>
          <a:p>
            <a:pPr marL="0" indent="0" algn="ctr">
              <a:buNone/>
            </a:pPr>
            <a:r>
              <a:rPr lang="de-DE" altLang="en-US" sz="1800" i="1" dirty="0">
                <a:solidFill>
                  <a:schemeClr val="bg1">
                    <a:lumMod val="50000"/>
                  </a:schemeClr>
                </a:solidFill>
                <a:sym typeface="Wingdings" pitchFamily="2" charset="2"/>
              </a:rPr>
              <a:t> Diesen </a:t>
            </a:r>
            <a:r>
              <a:rPr lang="de-DE" altLang="en-US" sz="1800" b="1" i="1" dirty="0">
                <a:solidFill>
                  <a:schemeClr val="bg1">
                    <a:lumMod val="50000"/>
                  </a:schemeClr>
                </a:solidFill>
                <a:sym typeface="Wingdings" pitchFamily="2" charset="2"/>
              </a:rPr>
              <a:t>Weltschmerz </a:t>
            </a:r>
            <a:r>
              <a:rPr lang="de-DE" altLang="en-US" sz="1800" i="1" dirty="0">
                <a:solidFill>
                  <a:schemeClr val="bg1">
                    <a:lumMod val="50000"/>
                  </a:schemeClr>
                </a:solidFill>
                <a:sym typeface="Wingdings" pitchFamily="2" charset="2"/>
              </a:rPr>
              <a:t>kann er, so zu sagen, nur aushalten </a:t>
            </a:r>
            <a:r>
              <a:rPr lang="de-DE" altLang="en-US" sz="1800" i="1" dirty="0" smtClean="0">
                <a:solidFill>
                  <a:schemeClr val="bg1">
                    <a:lumMod val="50000"/>
                  </a:schemeClr>
                </a:solidFill>
                <a:sym typeface="Wingdings" pitchFamily="2" charset="2"/>
              </a:rPr>
              <a:t/>
            </a:r>
            <a:br>
              <a:rPr lang="de-DE" altLang="en-US" sz="1800" i="1" dirty="0" smtClean="0">
                <a:solidFill>
                  <a:schemeClr val="bg1">
                    <a:lumMod val="50000"/>
                  </a:schemeClr>
                </a:solidFill>
                <a:sym typeface="Wingdings" pitchFamily="2" charset="2"/>
              </a:rPr>
            </a:br>
            <a:r>
              <a:rPr lang="de-DE" altLang="en-US" sz="1800" i="1" dirty="0" smtClean="0">
                <a:solidFill>
                  <a:schemeClr val="bg1">
                    <a:lumMod val="50000"/>
                  </a:schemeClr>
                </a:solidFill>
                <a:sym typeface="Wingdings" pitchFamily="2" charset="2"/>
              </a:rPr>
              <a:t>durch </a:t>
            </a:r>
            <a:r>
              <a:rPr lang="de-DE" altLang="en-US" sz="1800" i="1" dirty="0">
                <a:solidFill>
                  <a:schemeClr val="bg1">
                    <a:lumMod val="50000"/>
                  </a:schemeClr>
                </a:solidFill>
                <a:sym typeface="Wingdings" pitchFamily="2" charset="2"/>
              </a:rPr>
              <a:t>den Anblick der Seligkeit, die nachher vergütet.“ </a:t>
            </a:r>
          </a:p>
          <a:p>
            <a:pPr marL="0" indent="0" algn="r">
              <a:buNone/>
            </a:pPr>
            <a:r>
              <a:rPr lang="de-DE" altLang="en-US" sz="1200" i="1" dirty="0">
                <a:solidFill>
                  <a:schemeClr val="bg1">
                    <a:lumMod val="50000"/>
                  </a:schemeClr>
                </a:solidFill>
                <a:sym typeface="Wingdings" pitchFamily="2" charset="2"/>
              </a:rPr>
              <a:t>Jean Paul, in: Selina oder die Unsterblichkeit der Seele (1823)</a:t>
            </a:r>
          </a:p>
          <a:p>
            <a:pPr marL="0" indent="0">
              <a:buNone/>
            </a:pPr>
            <a:endParaRPr lang="de-DE" altLang="en-US" sz="1600" i="1" dirty="0">
              <a:solidFill>
                <a:srgbClr val="404040"/>
              </a:solidFill>
              <a:sym typeface="Wingdings" pitchFamily="2" charset="2"/>
            </a:endParaRPr>
          </a:p>
          <a:p>
            <a:pPr marL="0" indent="0">
              <a:buNone/>
            </a:pPr>
            <a:r>
              <a:rPr lang="de-DE" altLang="en-US" sz="1600" i="1" dirty="0">
                <a:solidFill>
                  <a:srgbClr val="404040"/>
                </a:solidFill>
                <a:sym typeface="Wingdings" pitchFamily="2" charset="2"/>
              </a:rPr>
              <a:t>	</a:t>
            </a:r>
            <a:endParaRPr lang="nl-NL" altLang="en-US" dirty="0" smtClean="0"/>
          </a:p>
          <a:p>
            <a:pPr marL="0" indent="0" algn="ctr">
              <a:buFont typeface="Arial" charset="0"/>
              <a:buNone/>
            </a:pPr>
            <a:endParaRPr lang="nl-NL" altLang="en-US" sz="2800" dirty="0" smtClean="0"/>
          </a:p>
          <a:p>
            <a:pPr marL="0" indent="0" algn="ctr">
              <a:buFont typeface="Arial" charset="0"/>
              <a:buNone/>
            </a:pPr>
            <a:endParaRPr lang="en-US" altLang="en-US" sz="1000" dirty="0" smtClean="0"/>
          </a:p>
          <a:p>
            <a:pPr marL="0" indent="0" algn="ctr">
              <a:buFont typeface="Arial" charset="0"/>
              <a:buNone/>
            </a:pPr>
            <a:endParaRPr lang="en-US" altLang="en-US" sz="2800" dirty="0" smtClean="0"/>
          </a:p>
          <a:p>
            <a:pPr marL="0" indent="0" algn="ctr">
              <a:buFont typeface="Arial" charset="0"/>
              <a:buNone/>
            </a:pPr>
            <a:endParaRPr lang="en-US" altLang="en-US" sz="2800" dirty="0"/>
          </a:p>
          <a:p>
            <a:pPr marL="0" indent="0" algn="ctr">
              <a:buFont typeface="Arial" charset="0"/>
              <a:buNone/>
            </a:pPr>
            <a:endParaRPr lang="en-US" altLang="en-US" sz="2800" dirty="0" smtClean="0"/>
          </a:p>
          <a:p>
            <a:pPr marL="0" indent="0" algn="ctr">
              <a:buFont typeface="Arial" charset="0"/>
              <a:buNone/>
            </a:pPr>
            <a:endParaRPr lang="en-US" altLang="en-US" sz="2800" dirty="0"/>
          </a:p>
          <a:p>
            <a:pPr marL="0" indent="0" algn="ctr">
              <a:buNone/>
            </a:pPr>
            <a:endParaRPr lang="en-US" altLang="en-US" sz="2800" dirty="0"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76" y="4872068"/>
            <a:ext cx="1023823" cy="612068"/>
          </a:xfrm>
          <a:prstGeom prst="rect">
            <a:avLst/>
          </a:prstGeom>
        </p:spPr>
      </p:pic>
      <p:sp>
        <p:nvSpPr>
          <p:cNvPr id="3" name="Textfeld 2"/>
          <p:cNvSpPr txBox="1"/>
          <p:nvPr/>
        </p:nvSpPr>
        <p:spPr>
          <a:xfrm>
            <a:off x="2023799" y="4639493"/>
            <a:ext cx="5602539" cy="1077218"/>
          </a:xfrm>
          <a:prstGeom prst="rect">
            <a:avLst/>
          </a:prstGeom>
          <a:noFill/>
        </p:spPr>
        <p:txBody>
          <a:bodyPr wrap="square" rtlCol="0">
            <a:spAutoFit/>
          </a:bodyPr>
          <a:lstStyle/>
          <a:p>
            <a:r>
              <a:rPr lang="de-DE" sz="1600" dirty="0" smtClean="0">
                <a:solidFill>
                  <a:srgbClr val="404040"/>
                </a:solidFill>
                <a:latin typeface="+mn-lt"/>
              </a:rPr>
              <a:t>Auch andere Deutschlerner beschäftigt dieses bedeutsame Wort! Aber wissen </a:t>
            </a:r>
            <a:r>
              <a:rPr lang="de-DE" sz="1600" dirty="0">
                <a:solidFill>
                  <a:srgbClr val="404040"/>
                </a:solidFill>
              </a:rPr>
              <a:t>die Deutschen </a:t>
            </a:r>
            <a:r>
              <a:rPr lang="de-DE" sz="1600" dirty="0" smtClean="0">
                <a:solidFill>
                  <a:srgbClr val="404040"/>
                </a:solidFill>
                <a:latin typeface="+mn-lt"/>
              </a:rPr>
              <a:t>selbst, was </a:t>
            </a:r>
            <a:r>
              <a:rPr lang="de-DE" sz="1600" i="1" dirty="0" smtClean="0">
                <a:solidFill>
                  <a:srgbClr val="404040"/>
                </a:solidFill>
                <a:latin typeface="+mn-lt"/>
              </a:rPr>
              <a:t>Weltschmerz</a:t>
            </a:r>
            <a:r>
              <a:rPr lang="de-DE" sz="1600" dirty="0" smtClean="0">
                <a:solidFill>
                  <a:srgbClr val="404040"/>
                </a:solidFill>
                <a:latin typeface="+mn-lt"/>
              </a:rPr>
              <a:t> bedeutet? Seht selbst:</a:t>
            </a:r>
          </a:p>
          <a:p>
            <a:r>
              <a:rPr lang="de-DE" sz="1600" i="1" dirty="0">
                <a:solidFill>
                  <a:schemeClr val="accent1"/>
                </a:solidFill>
                <a:latin typeface="+mn-lt"/>
                <a:hlinkClick r:id="rId4"/>
              </a:rPr>
              <a:t>https://</a:t>
            </a:r>
            <a:r>
              <a:rPr lang="de-DE" sz="1600" i="1" dirty="0" smtClean="0">
                <a:solidFill>
                  <a:schemeClr val="accent1"/>
                </a:solidFill>
                <a:latin typeface="+mn-lt"/>
                <a:hlinkClick r:id="rId4"/>
              </a:rPr>
              <a:t>www.youtube.com/watch?v=TLqylQM-PN8</a:t>
            </a:r>
            <a:endParaRPr lang="de-DE" sz="1600" i="1" dirty="0">
              <a:solidFill>
                <a:schemeClr val="accent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Frage</a:t>
            </a:r>
            <a:r>
              <a:rPr lang="nl-NL" sz="3400" b="1" dirty="0" smtClean="0">
                <a:solidFill>
                  <a:schemeClr val="accent1"/>
                </a:solidFill>
              </a:rPr>
              <a:t> 6: </a:t>
            </a:r>
            <a:r>
              <a:rPr lang="nl-NL" sz="3400" b="1" dirty="0" err="1" smtClean="0">
                <a:solidFill>
                  <a:schemeClr val="accent1"/>
                </a:solidFill>
              </a:rPr>
              <a:t>Einmal</a:t>
            </a:r>
            <a:r>
              <a:rPr lang="nl-NL" sz="3400" b="1" dirty="0" smtClean="0">
                <a:solidFill>
                  <a:schemeClr val="accent1"/>
                </a:solidFill>
              </a:rPr>
              <a:t> </a:t>
            </a:r>
            <a:r>
              <a:rPr lang="nl-NL" sz="3400" b="1" dirty="0" err="1" smtClean="0">
                <a:solidFill>
                  <a:schemeClr val="accent1"/>
                </a:solidFill>
              </a:rPr>
              <a:t>Müsli</a:t>
            </a:r>
            <a:r>
              <a:rPr lang="nl-NL" sz="3400" b="1" dirty="0" smtClean="0">
                <a:solidFill>
                  <a:schemeClr val="accent1"/>
                </a:solidFill>
              </a:rPr>
              <a:t>, </a:t>
            </a:r>
            <a:r>
              <a:rPr lang="nl-NL" sz="3400" b="1" dirty="0" err="1" smtClean="0">
                <a:solidFill>
                  <a:schemeClr val="accent1"/>
                </a:solidFill>
              </a:rPr>
              <a:t>bitteschön</a:t>
            </a:r>
            <a:r>
              <a:rPr lang="nl-NL" sz="3400" b="1" dirty="0" smtClean="0">
                <a:solidFill>
                  <a:schemeClr val="accent1"/>
                </a:solidFill>
              </a:rPr>
              <a:t>!</a:t>
            </a:r>
            <a:endParaRPr lang="en-US" sz="3400" b="1" dirty="0">
              <a:solidFill>
                <a:schemeClr val="accent1"/>
              </a:solidFill>
            </a:endParaRPr>
          </a:p>
        </p:txBody>
      </p:sp>
      <p:sp>
        <p:nvSpPr>
          <p:cNvPr id="3" name="Content Placeholder 2"/>
          <p:cNvSpPr>
            <a:spLocks noGrp="1"/>
          </p:cNvSpPr>
          <p:nvPr>
            <p:ph idx="1"/>
          </p:nvPr>
        </p:nvSpPr>
        <p:spPr>
          <a:xfrm>
            <a:off x="566738" y="1773238"/>
            <a:ext cx="7965702" cy="4968130"/>
          </a:xfrm>
        </p:spPr>
        <p:txBody>
          <a:bodyPr>
            <a:normAutofit fontScale="25000" lnSpcReduction="20000"/>
          </a:bodyPr>
          <a:lstStyle/>
          <a:p>
            <a:pPr marL="0" lvl="1" indent="0">
              <a:buNone/>
              <a:defRPr/>
            </a:pPr>
            <a:r>
              <a:rPr lang="de-DE" sz="9600" dirty="0" smtClean="0">
                <a:solidFill>
                  <a:srgbClr val="404040"/>
                </a:solidFill>
              </a:rPr>
              <a:t>	</a:t>
            </a:r>
          </a:p>
          <a:p>
            <a:pPr marL="0" lvl="1" indent="0">
              <a:buNone/>
              <a:defRPr/>
            </a:pPr>
            <a:r>
              <a:rPr lang="de-DE" sz="9600" dirty="0">
                <a:solidFill>
                  <a:srgbClr val="404040"/>
                </a:solidFill>
              </a:rPr>
              <a:t>	</a:t>
            </a:r>
            <a:r>
              <a:rPr lang="de-DE" sz="8000" dirty="0" smtClean="0">
                <a:solidFill>
                  <a:srgbClr val="404040"/>
                </a:solidFill>
              </a:rPr>
              <a:t>Ob </a:t>
            </a:r>
            <a:r>
              <a:rPr lang="de-DE" sz="8000" dirty="0">
                <a:solidFill>
                  <a:srgbClr val="404040"/>
                </a:solidFill>
              </a:rPr>
              <a:t>Müsli, Musli, </a:t>
            </a:r>
            <a:r>
              <a:rPr lang="de-DE" sz="8000" dirty="0" err="1">
                <a:solidFill>
                  <a:srgbClr val="404040"/>
                </a:solidFill>
              </a:rPr>
              <a:t>Muesli</a:t>
            </a:r>
            <a:r>
              <a:rPr lang="de-DE" sz="8000" dirty="0">
                <a:solidFill>
                  <a:srgbClr val="404040"/>
                </a:solidFill>
              </a:rPr>
              <a:t>, </a:t>
            </a:r>
            <a:r>
              <a:rPr lang="de-DE" sz="8000" dirty="0" err="1">
                <a:solidFill>
                  <a:srgbClr val="404040"/>
                </a:solidFill>
              </a:rPr>
              <a:t>Mysli</a:t>
            </a:r>
            <a:r>
              <a:rPr lang="de-DE" sz="8000" dirty="0">
                <a:solidFill>
                  <a:srgbClr val="404040"/>
                </a:solidFill>
              </a:rPr>
              <a:t> – in vielen </a:t>
            </a:r>
            <a:r>
              <a:rPr lang="de-DE" sz="8000" dirty="0" smtClean="0">
                <a:solidFill>
                  <a:srgbClr val="404040"/>
                </a:solidFill>
              </a:rPr>
              <a:t>Ländern </a:t>
            </a:r>
            <a:r>
              <a:rPr lang="de-DE" sz="8000" dirty="0">
                <a:solidFill>
                  <a:srgbClr val="404040"/>
                </a:solidFill>
              </a:rPr>
              <a:t>hat sich </a:t>
            </a:r>
            <a:r>
              <a:rPr lang="de-DE" sz="8000" dirty="0" smtClean="0">
                <a:solidFill>
                  <a:srgbClr val="404040"/>
                </a:solidFill>
              </a:rPr>
              <a:t>	dieses </a:t>
            </a:r>
            <a:r>
              <a:rPr lang="de-DE" sz="8000" dirty="0">
                <a:solidFill>
                  <a:srgbClr val="404040"/>
                </a:solidFill>
              </a:rPr>
              <a:t>deutsche Wort </a:t>
            </a:r>
            <a:r>
              <a:rPr lang="de-DE" sz="8000" dirty="0" smtClean="0">
                <a:solidFill>
                  <a:srgbClr val="404040"/>
                </a:solidFill>
              </a:rPr>
              <a:t>etabliert.</a:t>
            </a:r>
            <a:br>
              <a:rPr lang="de-DE" sz="8000" dirty="0" smtClean="0">
                <a:solidFill>
                  <a:srgbClr val="404040"/>
                </a:solidFill>
              </a:rPr>
            </a:br>
            <a:r>
              <a:rPr lang="de-DE" sz="8000" dirty="0" smtClean="0">
                <a:solidFill>
                  <a:srgbClr val="404040"/>
                </a:solidFill>
              </a:rPr>
              <a:t>	Was </a:t>
            </a:r>
            <a:r>
              <a:rPr lang="de-DE" sz="8000" dirty="0">
                <a:solidFill>
                  <a:srgbClr val="404040"/>
                </a:solidFill>
              </a:rPr>
              <a:t>bekommt man im Herkunftsland, der </a:t>
            </a:r>
            <a:r>
              <a:rPr lang="de-DE" sz="8000" dirty="0" smtClean="0">
                <a:solidFill>
                  <a:srgbClr val="404040"/>
                </a:solidFill>
              </a:rPr>
              <a:t>Schweiz</a:t>
            </a:r>
            <a:r>
              <a:rPr lang="de-DE" sz="8000" dirty="0">
                <a:solidFill>
                  <a:srgbClr val="404040"/>
                </a:solidFill>
              </a:rPr>
              <a:t>, serviert, </a:t>
            </a:r>
            <a:r>
              <a:rPr lang="de-DE" sz="8000" dirty="0" smtClean="0">
                <a:solidFill>
                  <a:srgbClr val="404040"/>
                </a:solidFill>
              </a:rPr>
              <a:t>	wenn man </a:t>
            </a:r>
            <a:r>
              <a:rPr lang="de-DE" sz="8000" dirty="0">
                <a:solidFill>
                  <a:srgbClr val="404040"/>
                </a:solidFill>
              </a:rPr>
              <a:t>ein Müsli zum </a:t>
            </a:r>
            <a:r>
              <a:rPr lang="de-DE" sz="8000" dirty="0" smtClean="0">
                <a:solidFill>
                  <a:srgbClr val="404040"/>
                </a:solidFill>
              </a:rPr>
              <a:t>Frühstück bestellt?</a:t>
            </a:r>
          </a:p>
          <a:p>
            <a:pPr marL="0" lvl="1" indent="0">
              <a:buNone/>
              <a:defRPr/>
            </a:pPr>
            <a:endParaRPr lang="de-DE" sz="4000" dirty="0" smtClean="0">
              <a:solidFill>
                <a:srgbClr val="404040"/>
              </a:solidFill>
            </a:endParaRPr>
          </a:p>
          <a:p>
            <a:pPr marL="1462088" lvl="3" indent="-457200">
              <a:buFont typeface="Arial" charset="0"/>
              <a:buAutoNum type="alphaUcParenR"/>
              <a:defRPr/>
            </a:pPr>
            <a:r>
              <a:rPr lang="nl-NL" sz="8000" dirty="0" err="1" smtClean="0">
                <a:solidFill>
                  <a:srgbClr val="404040"/>
                </a:solidFill>
              </a:rPr>
              <a:t>Eine</a:t>
            </a:r>
            <a:r>
              <a:rPr lang="nl-NL" sz="8000" dirty="0" smtClean="0">
                <a:solidFill>
                  <a:srgbClr val="404040"/>
                </a:solidFill>
              </a:rPr>
              <a:t> kleine Maus </a:t>
            </a:r>
            <a:r>
              <a:rPr lang="nl-NL" sz="8000" b="1" dirty="0" smtClean="0">
                <a:solidFill>
                  <a:srgbClr val="404040"/>
                </a:solidFill>
              </a:rPr>
              <a:t>(R)</a:t>
            </a:r>
            <a:endParaRPr lang="nl-NL" sz="8000" b="1" dirty="0">
              <a:solidFill>
                <a:srgbClr val="404040"/>
              </a:solidFill>
            </a:endParaRPr>
          </a:p>
          <a:p>
            <a:pPr marL="1462088" lvl="3" indent="-457200">
              <a:buFont typeface="Arial" charset="0"/>
              <a:buAutoNum type="alphaUcParenR"/>
              <a:defRPr/>
            </a:pPr>
            <a:r>
              <a:rPr lang="de-DE" sz="8000" dirty="0" smtClean="0">
                <a:solidFill>
                  <a:srgbClr val="404040"/>
                </a:solidFill>
              </a:rPr>
              <a:t>Eine traditionelle </a:t>
            </a:r>
            <a:r>
              <a:rPr lang="de-DE" sz="8000" dirty="0">
                <a:solidFill>
                  <a:srgbClr val="404040"/>
                </a:solidFill>
              </a:rPr>
              <a:t>Speise aus </a:t>
            </a:r>
            <a:endParaRPr lang="de-DE" sz="8000" dirty="0" smtClean="0">
              <a:solidFill>
                <a:srgbClr val="404040"/>
              </a:solidFill>
            </a:endParaRPr>
          </a:p>
          <a:p>
            <a:pPr lvl="3" indent="0">
              <a:buClr>
                <a:srgbClr val="F07F09"/>
              </a:buClr>
              <a:buNone/>
              <a:defRPr/>
            </a:pPr>
            <a:r>
              <a:rPr lang="de-DE" sz="8000" dirty="0" smtClean="0">
                <a:solidFill>
                  <a:srgbClr val="404040"/>
                </a:solidFill>
              </a:rPr>
              <a:t>       Haferflocken</a:t>
            </a:r>
            <a:r>
              <a:rPr lang="de-DE" sz="8000" dirty="0">
                <a:solidFill>
                  <a:srgbClr val="404040"/>
                </a:solidFill>
              </a:rPr>
              <a:t>, Rosinen, Nüssen, </a:t>
            </a:r>
            <a:endParaRPr lang="de-DE" sz="8000" dirty="0" smtClean="0">
              <a:solidFill>
                <a:srgbClr val="404040"/>
              </a:solidFill>
            </a:endParaRPr>
          </a:p>
          <a:p>
            <a:pPr lvl="3" indent="0">
              <a:buClr>
                <a:srgbClr val="F07F09"/>
              </a:buClr>
              <a:buNone/>
              <a:defRPr/>
            </a:pPr>
            <a:r>
              <a:rPr lang="de-DE" sz="8000" dirty="0">
                <a:solidFill>
                  <a:srgbClr val="404040"/>
                </a:solidFill>
              </a:rPr>
              <a:t> </a:t>
            </a:r>
            <a:r>
              <a:rPr lang="de-DE" sz="8000" dirty="0" smtClean="0">
                <a:solidFill>
                  <a:srgbClr val="404040"/>
                </a:solidFill>
              </a:rPr>
              <a:t>      Obst </a:t>
            </a:r>
            <a:r>
              <a:rPr lang="de-DE" sz="8000" dirty="0">
                <a:solidFill>
                  <a:srgbClr val="404040"/>
                </a:solidFill>
              </a:rPr>
              <a:t>in Joghurt </a:t>
            </a:r>
            <a:r>
              <a:rPr lang="de-DE" sz="8000" dirty="0" smtClean="0">
                <a:solidFill>
                  <a:srgbClr val="404040"/>
                </a:solidFill>
              </a:rPr>
              <a:t>oder Milch </a:t>
            </a:r>
            <a:r>
              <a:rPr lang="nl-NL" sz="8000" b="1" dirty="0" smtClean="0">
                <a:solidFill>
                  <a:srgbClr val="404040"/>
                </a:solidFill>
              </a:rPr>
              <a:t>(B)</a:t>
            </a:r>
            <a:r>
              <a:rPr lang="nl-NL" altLang="nl-NL" sz="7800" dirty="0" smtClean="0">
                <a:solidFill>
                  <a:srgbClr val="404040"/>
                </a:solidFill>
              </a:rPr>
              <a:t>	</a:t>
            </a:r>
            <a:endParaRPr lang="nl-NL" altLang="nl-NL" sz="7800" dirty="0">
              <a:solidFill>
                <a:srgbClr val="404040"/>
              </a:solidFill>
            </a:endParaRPr>
          </a:p>
          <a:p>
            <a:pPr marL="0" lvl="1" indent="0">
              <a:buNone/>
              <a:defRPr/>
            </a:pPr>
            <a:endParaRPr lang="de-DE" sz="9600" dirty="0">
              <a:solidFill>
                <a:srgbClr val="404040"/>
              </a:solidFill>
            </a:endParaRPr>
          </a:p>
          <a:p>
            <a:pPr marL="0" lvl="1" indent="0">
              <a:buNone/>
              <a:defRPr/>
            </a:pPr>
            <a:r>
              <a:rPr lang="de-DE" sz="9600" dirty="0" smtClean="0">
                <a:solidFill>
                  <a:srgbClr val="404040"/>
                </a:solidFill>
              </a:rPr>
              <a:t>	</a:t>
            </a:r>
            <a:endParaRPr lang="nl-NL" sz="9600" dirty="0" smtClean="0">
              <a:solidFill>
                <a:srgbClr val="404040"/>
              </a:solidFill>
            </a:endParaRPr>
          </a:p>
          <a:p>
            <a:pPr marL="0" lvl="1" indent="0">
              <a:buFont typeface="Arial" charset="0"/>
              <a:buNone/>
              <a:defRPr/>
            </a:pPr>
            <a:endParaRPr lang="nl-NL" sz="9600" dirty="0">
              <a:solidFill>
                <a:srgbClr val="404040"/>
              </a:solidFill>
            </a:endParaRPr>
          </a:p>
          <a:p>
            <a:pPr marL="0" lvl="1" indent="0">
              <a:buFont typeface="Arial" charset="0"/>
              <a:buNone/>
              <a:defRPr/>
            </a:pPr>
            <a:endParaRPr lang="nl-NL" sz="9600" dirty="0" smtClean="0">
              <a:solidFill>
                <a:srgbClr val="404040"/>
              </a:solidFill>
            </a:endParaRPr>
          </a:p>
          <a:p>
            <a:pPr marL="0" lvl="1" indent="0">
              <a:buFont typeface="Arial" charset="0"/>
              <a:buNone/>
              <a:defRPr/>
            </a:pPr>
            <a:endParaRPr lang="nl-NL" sz="9600" dirty="0" smtClean="0">
              <a:solidFill>
                <a:srgbClr val="404040"/>
              </a:solidFill>
            </a:endParaRPr>
          </a:p>
          <a:p>
            <a:pPr marL="0" lvl="1" indent="0">
              <a:buFont typeface="Arial" charset="0"/>
              <a:buNone/>
              <a:defRPr/>
            </a:pPr>
            <a:endParaRPr lang="nl-NL" sz="9600" dirty="0" smtClean="0">
              <a:solidFill>
                <a:srgbClr val="404040"/>
              </a:solidFill>
            </a:endParaRPr>
          </a:p>
          <a:p>
            <a:pPr marL="0" lvl="1" indent="0">
              <a:buFont typeface="Arial" charset="0"/>
              <a:buNone/>
              <a:defRPr/>
            </a:pPr>
            <a:endParaRPr lang="nl-NL" sz="9600" dirty="0">
              <a:solidFill>
                <a:srgbClr val="404040"/>
              </a:solidFill>
            </a:endParaRPr>
          </a:p>
          <a:p>
            <a:pPr marL="0" lvl="1" indent="0">
              <a:buFont typeface="Arial" charset="0"/>
              <a:buNone/>
              <a:defRPr/>
            </a:pPr>
            <a:endParaRPr lang="nl-NL" sz="9600" dirty="0" smtClean="0">
              <a:solidFill>
                <a:srgbClr val="404040"/>
              </a:solidFill>
            </a:endParaRPr>
          </a:p>
          <a:p>
            <a:pPr marL="0" lvl="1" indent="0">
              <a:buFont typeface="Arial" charset="0"/>
              <a:buNone/>
              <a:defRPr/>
            </a:pPr>
            <a:endParaRPr lang="nl-NL" sz="9600" dirty="0" smtClean="0">
              <a:solidFill>
                <a:srgbClr val="404040"/>
              </a:solidFill>
            </a:endParaRPr>
          </a:p>
          <a:p>
            <a:pPr marL="0" indent="0" algn="ctr">
              <a:buFont typeface="Arial" charset="0"/>
              <a:buNone/>
              <a:defRPr/>
            </a:pPr>
            <a:endParaRPr lang="nl-NL" sz="9600" dirty="0"/>
          </a:p>
          <a:p>
            <a:pPr marL="0" indent="0" algn="ctr">
              <a:buFont typeface="Arial" charset="0"/>
              <a:buNone/>
              <a:defRPr/>
            </a:pPr>
            <a:endParaRPr lang="nl-NL" sz="9600" dirty="0" smtClean="0"/>
          </a:p>
          <a:p>
            <a:pPr marL="0" indent="0" algn="ctr">
              <a:buFont typeface="Arial" charset="0"/>
              <a:buNone/>
              <a:defRPr/>
            </a:pPr>
            <a:endParaRPr lang="nl-NL" sz="9600" dirty="0"/>
          </a:p>
          <a:p>
            <a:pPr marL="0" indent="0">
              <a:buFont typeface="Arial" charset="0"/>
              <a:buNone/>
              <a:defRPr/>
            </a:pPr>
            <a:r>
              <a:rPr lang="nl-NL" sz="4000" dirty="0"/>
              <a:t/>
            </a:r>
            <a:br>
              <a:rPr lang="nl-NL" sz="4000" dirty="0"/>
            </a:br>
            <a:endParaRPr lang="nl-NL" sz="4000" dirty="0" smtClean="0"/>
          </a:p>
          <a:p>
            <a:pPr marL="0" indent="0" algn="ctr">
              <a:buFont typeface="Arial" charset="0"/>
              <a:buNone/>
              <a:defRPr/>
            </a:pPr>
            <a:endParaRPr lang="nl-NL" sz="2900" dirty="0" smtClean="0"/>
          </a:p>
          <a:p>
            <a:pPr marL="0" indent="0" algn="ctr">
              <a:buFont typeface="Arial" charset="0"/>
              <a:buNone/>
              <a:defRPr/>
            </a:pPr>
            <a:endParaRPr lang="en-US" dirty="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descr="C:\Users\GIC009939\AppData\Local\Microsoft\Windows\Temporary Internet Files\Content.IE5\C2FME2N9\250px-Coat_of_Arms_of_Switzerland_(Panton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35" y="2276872"/>
            <a:ext cx="720080" cy="797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480812" y="4578949"/>
            <a:ext cx="1440160" cy="769441"/>
          </a:xfrm>
          <a:prstGeom prst="rect">
            <a:avLst/>
          </a:prstGeom>
          <a:noFill/>
        </p:spPr>
        <p:txBody>
          <a:bodyPr wrap="square" rtlCol="0">
            <a:spAutoFit/>
          </a:bodyPr>
          <a:lstStyle/>
          <a:p>
            <a:r>
              <a:rPr lang="de-DE" sz="1100" dirty="0"/>
              <a:t>https://creativecommons.org/licenses/by-nc/2.0/, Christian Scholz</a:t>
            </a:r>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504" y="3445238"/>
            <a:ext cx="2664296" cy="191721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Antwort</a:t>
            </a:r>
            <a:endParaRPr lang="en-US" sz="3400" b="1" dirty="0">
              <a:solidFill>
                <a:schemeClr val="accent1"/>
              </a:solidFill>
            </a:endParaRPr>
          </a:p>
        </p:txBody>
      </p:sp>
      <p:sp>
        <p:nvSpPr>
          <p:cNvPr id="21507" name="Content Placeholder 2"/>
          <p:cNvSpPr>
            <a:spLocks noGrp="1"/>
          </p:cNvSpPr>
          <p:nvPr>
            <p:ph idx="1"/>
          </p:nvPr>
        </p:nvSpPr>
        <p:spPr>
          <a:xfrm>
            <a:off x="457200" y="1600200"/>
            <a:ext cx="8229600" cy="5068888"/>
          </a:xfrm>
        </p:spPr>
        <p:txBody>
          <a:bodyPr/>
          <a:lstStyle/>
          <a:p>
            <a:pPr marL="0" lvl="1" indent="0">
              <a:lnSpc>
                <a:spcPct val="90000"/>
              </a:lnSpc>
              <a:buFont typeface="Arial" charset="0"/>
              <a:buNone/>
            </a:pPr>
            <a:endParaRPr lang="nl-NL" altLang="nl-NL" sz="2700" dirty="0" smtClean="0">
              <a:solidFill>
                <a:srgbClr val="404040"/>
              </a:solidFill>
            </a:endParaRPr>
          </a:p>
          <a:p>
            <a:pPr marL="0" indent="0" algn="ctr">
              <a:buFont typeface="Arial" charset="0"/>
              <a:buNone/>
            </a:pPr>
            <a:endParaRPr lang="nl-NL" altLang="nl-NL" sz="2700" dirty="0">
              <a:solidFill>
                <a:srgbClr val="404040"/>
              </a:solidFill>
            </a:endParaRPr>
          </a:p>
          <a:p>
            <a:pPr marL="0" indent="0" algn="ctr">
              <a:buFont typeface="Arial" charset="0"/>
              <a:buNone/>
            </a:pPr>
            <a:endParaRPr lang="nl-NL" altLang="nl-NL" dirty="0" smtClean="0"/>
          </a:p>
          <a:p>
            <a:pPr marL="0" indent="0">
              <a:buFont typeface="Arial" charset="0"/>
              <a:buNone/>
            </a:pPr>
            <a:endParaRPr lang="nl-NL" altLang="nl-NL" sz="1000" dirty="0" smtClean="0"/>
          </a:p>
          <a:p>
            <a:pPr marL="1462088" lvl="3" indent="-457200">
              <a:buClr>
                <a:srgbClr val="F07F09"/>
              </a:buClr>
              <a:buFont typeface="Arial" charset="0"/>
              <a:buAutoNum type="alphaUcParenR"/>
              <a:defRPr/>
            </a:pPr>
            <a:r>
              <a:rPr lang="nl-NL" sz="2000" dirty="0" err="1" smtClean="0">
                <a:solidFill>
                  <a:srgbClr val="404040"/>
                </a:solidFill>
                <a:sym typeface="Wingdings" pitchFamily="2" charset="2"/>
              </a:rPr>
              <a:t>Eine</a:t>
            </a:r>
            <a:r>
              <a:rPr lang="nl-NL" sz="2000" dirty="0" smtClean="0">
                <a:solidFill>
                  <a:srgbClr val="404040"/>
                </a:solidFill>
                <a:sym typeface="Wingdings" pitchFamily="2" charset="2"/>
              </a:rPr>
              <a:t> kleine Maus!</a:t>
            </a:r>
            <a:endParaRPr lang="nl-NL" sz="2000" dirty="0">
              <a:solidFill>
                <a:srgbClr val="404040"/>
              </a:solidFill>
              <a:sym typeface="Wingdings" pitchFamily="2" charset="2"/>
            </a:endParaRPr>
          </a:p>
          <a:p>
            <a:pPr marL="0" indent="0">
              <a:buFont typeface="Arial" charset="0"/>
              <a:buNone/>
            </a:pPr>
            <a:endParaRPr lang="nl-NL" altLang="nl-NL" sz="1000" dirty="0" smtClean="0"/>
          </a:p>
          <a:p>
            <a:pPr marL="0" indent="0" algn="ctr">
              <a:buFont typeface="Arial" charset="0"/>
              <a:buNone/>
            </a:pPr>
            <a:endParaRPr lang="nl-NL" altLang="nl-NL" sz="2800" dirty="0" smtClean="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178" y="5626696"/>
            <a:ext cx="1023823" cy="612068"/>
          </a:xfrm>
          <a:prstGeom prst="rect">
            <a:avLst/>
          </a:prstGeom>
        </p:spPr>
      </p:pic>
      <p:sp>
        <p:nvSpPr>
          <p:cNvPr id="5" name="Textfeld 4"/>
          <p:cNvSpPr txBox="1"/>
          <p:nvPr/>
        </p:nvSpPr>
        <p:spPr>
          <a:xfrm>
            <a:off x="2145001" y="5517232"/>
            <a:ext cx="6192688" cy="830997"/>
          </a:xfrm>
          <a:prstGeom prst="rect">
            <a:avLst/>
          </a:prstGeom>
          <a:noFill/>
        </p:spPr>
        <p:txBody>
          <a:bodyPr wrap="square" rtlCol="0">
            <a:spAutoFit/>
          </a:bodyPr>
          <a:lstStyle/>
          <a:p>
            <a:r>
              <a:rPr lang="de-DE" sz="1600" dirty="0" smtClean="0">
                <a:solidFill>
                  <a:srgbClr val="404040"/>
                </a:solidFill>
                <a:latin typeface="+mn-lt"/>
              </a:rPr>
              <a:t>In der Schweiz wird die beliebte Frühstücksspeise </a:t>
            </a:r>
            <a:r>
              <a:rPr lang="de-DE" sz="1600" i="1" dirty="0" smtClean="0">
                <a:solidFill>
                  <a:srgbClr val="404040"/>
                </a:solidFill>
                <a:latin typeface="+mn-lt"/>
              </a:rPr>
              <a:t>„Müesli“ </a:t>
            </a:r>
            <a:r>
              <a:rPr lang="de-DE" sz="1600" dirty="0" smtClean="0">
                <a:solidFill>
                  <a:srgbClr val="404040"/>
                </a:solidFill>
                <a:latin typeface="+mn-lt"/>
              </a:rPr>
              <a:t>genannt – die bekanntere Variante </a:t>
            </a:r>
            <a:r>
              <a:rPr lang="de-DE" sz="1600" i="1" dirty="0" smtClean="0">
                <a:solidFill>
                  <a:srgbClr val="404040"/>
                </a:solidFill>
                <a:latin typeface="+mn-lt"/>
              </a:rPr>
              <a:t>„Müsli“ </a:t>
            </a:r>
            <a:r>
              <a:rPr lang="de-DE" sz="1600" dirty="0" smtClean="0">
                <a:solidFill>
                  <a:srgbClr val="404040"/>
                </a:solidFill>
                <a:latin typeface="+mn-lt"/>
              </a:rPr>
              <a:t>bedeutet im </a:t>
            </a:r>
            <a:br>
              <a:rPr lang="de-DE" sz="1600" dirty="0" smtClean="0">
                <a:solidFill>
                  <a:srgbClr val="404040"/>
                </a:solidFill>
                <a:latin typeface="+mn-lt"/>
              </a:rPr>
            </a:br>
            <a:r>
              <a:rPr lang="de-DE" sz="1600" dirty="0" smtClean="0">
                <a:solidFill>
                  <a:srgbClr val="404040"/>
                </a:solidFill>
                <a:latin typeface="+mn-lt"/>
              </a:rPr>
              <a:t>Schweizer Dialekt „kleine Maus“ – „</a:t>
            </a:r>
            <a:r>
              <a:rPr lang="de-DE" sz="1600" dirty="0" err="1" smtClean="0">
                <a:solidFill>
                  <a:srgbClr val="404040"/>
                </a:solidFill>
                <a:latin typeface="+mn-lt"/>
              </a:rPr>
              <a:t>chilini</a:t>
            </a:r>
            <a:r>
              <a:rPr lang="de-DE" sz="1600" dirty="0" smtClean="0">
                <a:solidFill>
                  <a:srgbClr val="404040"/>
                </a:solidFill>
                <a:latin typeface="+mn-lt"/>
              </a:rPr>
              <a:t> </a:t>
            </a:r>
            <a:r>
              <a:rPr lang="de-DE" sz="1600" dirty="0" err="1" smtClean="0">
                <a:solidFill>
                  <a:srgbClr val="404040"/>
                </a:solidFill>
                <a:latin typeface="+mn-lt"/>
              </a:rPr>
              <a:t>müüs</a:t>
            </a:r>
            <a:r>
              <a:rPr lang="de-DE" sz="1600" dirty="0" smtClean="0">
                <a:solidFill>
                  <a:srgbClr val="404040"/>
                </a:solidFill>
                <a:latin typeface="+mn-lt"/>
              </a:rPr>
              <a:t>“. </a:t>
            </a:r>
            <a:endParaRPr lang="de-DE" sz="1600" dirty="0">
              <a:solidFill>
                <a:srgbClr val="404040"/>
              </a:solidFill>
              <a:latin typeface="+mn-lt"/>
            </a:endParaRPr>
          </a:p>
        </p:txBody>
      </p:sp>
      <p:sp>
        <p:nvSpPr>
          <p:cNvPr id="4" name="Textfeld 3"/>
          <p:cNvSpPr txBox="1"/>
          <p:nvPr/>
        </p:nvSpPr>
        <p:spPr>
          <a:xfrm>
            <a:off x="5584304" y="3140968"/>
            <a:ext cx="1080120" cy="1107996"/>
          </a:xfrm>
          <a:prstGeom prst="rect">
            <a:avLst/>
          </a:prstGeom>
          <a:noFill/>
        </p:spPr>
        <p:txBody>
          <a:bodyPr wrap="square" rtlCol="0">
            <a:spAutoFit/>
          </a:bodyPr>
          <a:lstStyle/>
          <a:p>
            <a:r>
              <a:rPr lang="de-DE" sz="1100" dirty="0">
                <a:hlinkClick r:id="rId5"/>
              </a:rPr>
              <a:t>https://creativecommons.org/licenses/by-nc/2.0</a:t>
            </a:r>
            <a:r>
              <a:rPr lang="de-DE" sz="1100" dirty="0" smtClean="0">
                <a:hlinkClick r:id="rId5"/>
              </a:rPr>
              <a:t>/</a:t>
            </a:r>
            <a:r>
              <a:rPr lang="de-DE" sz="1100" dirty="0"/>
              <a:t>, Fotograf: Armin Rodler</a:t>
            </a:r>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2802" y="2204864"/>
            <a:ext cx="3381935" cy="224053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Frage </a:t>
            </a:r>
            <a:r>
              <a:rPr lang="nl-NL" sz="3400" b="1" dirty="0">
                <a:solidFill>
                  <a:schemeClr val="accent1"/>
                </a:solidFill>
              </a:rPr>
              <a:t>7</a:t>
            </a:r>
            <a:r>
              <a:rPr lang="nl-NL" sz="3400" b="1" dirty="0" smtClean="0">
                <a:solidFill>
                  <a:schemeClr val="accent1"/>
                </a:solidFill>
              </a:rPr>
              <a:t>: Pantoffel </a:t>
            </a:r>
            <a:endParaRPr lang="en-US" sz="3400" b="1" dirty="0">
              <a:solidFill>
                <a:schemeClr val="accent1"/>
              </a:solidFill>
            </a:endParaRPr>
          </a:p>
        </p:txBody>
      </p:sp>
      <p:sp>
        <p:nvSpPr>
          <p:cNvPr id="3" name="Content Placeholder 2"/>
          <p:cNvSpPr>
            <a:spLocks noGrp="1"/>
          </p:cNvSpPr>
          <p:nvPr>
            <p:ph idx="1"/>
          </p:nvPr>
        </p:nvSpPr>
        <p:spPr/>
        <p:txBody>
          <a:bodyPr/>
          <a:lstStyle/>
          <a:p>
            <a:pPr marL="0" indent="0">
              <a:buFont typeface="Arial" charset="0"/>
              <a:buNone/>
            </a:pPr>
            <a:endParaRPr lang="en-US" altLang="en-US" dirty="0" smtClean="0"/>
          </a:p>
          <a:p>
            <a:pPr marL="0" indent="0">
              <a:buNone/>
            </a:pPr>
            <a:r>
              <a:rPr lang="en-US" altLang="en-US" dirty="0" smtClean="0"/>
              <a:t>	</a:t>
            </a:r>
            <a:r>
              <a:rPr lang="en-US" altLang="en-US" sz="2000" dirty="0" smtClean="0">
                <a:solidFill>
                  <a:srgbClr val="404040"/>
                </a:solidFill>
              </a:rPr>
              <a:t>Was </a:t>
            </a:r>
            <a:r>
              <a:rPr lang="en-US" altLang="en-US" sz="2000" dirty="0" err="1" smtClean="0">
                <a:solidFill>
                  <a:srgbClr val="404040"/>
                </a:solidFill>
              </a:rPr>
              <a:t>ist</a:t>
            </a:r>
            <a:r>
              <a:rPr lang="en-US" altLang="en-US" sz="2000" dirty="0" smtClean="0">
                <a:solidFill>
                  <a:srgbClr val="404040"/>
                </a:solidFill>
              </a:rPr>
              <a:t> </a:t>
            </a:r>
            <a:r>
              <a:rPr lang="en-US" altLang="en-US" sz="2000" dirty="0" err="1" smtClean="0">
                <a:solidFill>
                  <a:srgbClr val="404040"/>
                </a:solidFill>
              </a:rPr>
              <a:t>ein</a:t>
            </a:r>
            <a:r>
              <a:rPr lang="en-US" altLang="en-US" sz="2000" dirty="0" smtClean="0">
                <a:solidFill>
                  <a:srgbClr val="404040"/>
                </a:solidFill>
              </a:rPr>
              <a:t> </a:t>
            </a:r>
            <a:r>
              <a:rPr lang="de-DE" sz="2000" i="1" dirty="0" smtClean="0">
                <a:solidFill>
                  <a:srgbClr val="404040"/>
                </a:solidFill>
              </a:rPr>
              <a:t>„</a:t>
            </a:r>
            <a:r>
              <a:rPr lang="en-US" altLang="en-US" sz="2000" i="1" dirty="0" err="1" smtClean="0">
                <a:solidFill>
                  <a:srgbClr val="404040"/>
                </a:solidFill>
              </a:rPr>
              <a:t>Pantoffelheld</a:t>
            </a:r>
            <a:r>
              <a:rPr lang="en-US" altLang="en-US" sz="2000" i="1" dirty="0" smtClean="0">
                <a:solidFill>
                  <a:srgbClr val="404040"/>
                </a:solidFill>
              </a:rPr>
              <a:t>”?</a:t>
            </a:r>
          </a:p>
          <a:p>
            <a:pPr marL="0" indent="0">
              <a:buFont typeface="Arial" charset="0"/>
              <a:buNone/>
            </a:pPr>
            <a:endParaRPr lang="en-US" altLang="en-US" sz="1000" dirty="0" smtClean="0">
              <a:solidFill>
                <a:srgbClr val="404040"/>
              </a:solidFill>
            </a:endParaRPr>
          </a:p>
          <a:p>
            <a:pPr marL="1462088" lvl="3" indent="-457200">
              <a:buFont typeface="Arial" charset="0"/>
              <a:buAutoNum type="alphaUcParenR"/>
              <a:defRPr/>
            </a:pPr>
            <a:r>
              <a:rPr lang="de-DE" sz="2000" dirty="0">
                <a:solidFill>
                  <a:srgbClr val="404040"/>
                </a:solidFill>
              </a:rPr>
              <a:t>Ältere Bezeichnung für </a:t>
            </a:r>
            <a:r>
              <a:rPr lang="de-DE" sz="2000" dirty="0" smtClean="0">
                <a:solidFill>
                  <a:srgbClr val="404040"/>
                </a:solidFill>
              </a:rPr>
              <a:t>einen Schuhverkäufer</a:t>
            </a:r>
            <a:r>
              <a:rPr lang="de-DE" sz="2000" dirty="0">
                <a:solidFill>
                  <a:srgbClr val="404040"/>
                </a:solidFill>
              </a:rPr>
              <a:t>, der </a:t>
            </a:r>
            <a:r>
              <a:rPr lang="de-DE" sz="2000" dirty="0" smtClean="0">
                <a:solidFill>
                  <a:srgbClr val="404040"/>
                </a:solidFill>
              </a:rPr>
              <a:t>vor allem Pantoffeln verkauft und auf dem Markt </a:t>
            </a:r>
            <a:r>
              <a:rPr lang="de-DE" sz="2000" dirty="0">
                <a:solidFill>
                  <a:srgbClr val="404040"/>
                </a:solidFill>
              </a:rPr>
              <a:t>immer laut „Pantoffel, Pantoffel“ </a:t>
            </a:r>
            <a:r>
              <a:rPr lang="de-DE" sz="2000" dirty="0" smtClean="0">
                <a:solidFill>
                  <a:srgbClr val="404040"/>
                </a:solidFill>
              </a:rPr>
              <a:t>schreit.</a:t>
            </a:r>
            <a:r>
              <a:rPr lang="nl-NL" sz="2000" dirty="0" smtClean="0">
                <a:solidFill>
                  <a:srgbClr val="404040"/>
                </a:solidFill>
              </a:rPr>
              <a:t> </a:t>
            </a:r>
            <a:r>
              <a:rPr lang="nl-NL" sz="2000" b="1" dirty="0" smtClean="0">
                <a:solidFill>
                  <a:srgbClr val="404040"/>
                </a:solidFill>
              </a:rPr>
              <a:t>(U)</a:t>
            </a:r>
          </a:p>
          <a:p>
            <a:pPr marL="1462088" lvl="3" indent="-457200">
              <a:buFont typeface="Arial" charset="0"/>
              <a:buAutoNum type="alphaUcParenR"/>
              <a:defRPr/>
            </a:pPr>
            <a:r>
              <a:rPr lang="nl-NL" sz="2000" dirty="0" smtClean="0">
                <a:solidFill>
                  <a:srgbClr val="404040"/>
                </a:solidFill>
              </a:rPr>
              <a:t>Eine Fabelfigur </a:t>
            </a:r>
            <a:r>
              <a:rPr lang="nl-NL" sz="2000" dirty="0" err="1" smtClean="0">
                <a:solidFill>
                  <a:srgbClr val="404040"/>
                </a:solidFill>
              </a:rPr>
              <a:t>aus</a:t>
            </a:r>
            <a:r>
              <a:rPr lang="nl-NL" sz="2000" dirty="0" smtClean="0">
                <a:solidFill>
                  <a:srgbClr val="404040"/>
                </a:solidFill>
              </a:rPr>
              <a:t> </a:t>
            </a:r>
            <a:r>
              <a:rPr lang="nl-NL" sz="2000" dirty="0" err="1" smtClean="0">
                <a:solidFill>
                  <a:srgbClr val="404040"/>
                </a:solidFill>
              </a:rPr>
              <a:t>einem</a:t>
            </a:r>
            <a:r>
              <a:rPr lang="nl-NL" sz="2000" dirty="0" smtClean="0">
                <a:solidFill>
                  <a:srgbClr val="404040"/>
                </a:solidFill>
              </a:rPr>
              <a:t> </a:t>
            </a:r>
            <a:r>
              <a:rPr lang="nl-NL" sz="2000" dirty="0" err="1" smtClean="0">
                <a:solidFill>
                  <a:srgbClr val="404040"/>
                </a:solidFill>
              </a:rPr>
              <a:t>Märchen</a:t>
            </a:r>
            <a:r>
              <a:rPr lang="nl-NL" sz="2000" dirty="0" smtClean="0">
                <a:solidFill>
                  <a:srgbClr val="404040"/>
                </a:solidFill>
              </a:rPr>
              <a:t> von Hans-Christian Andersen. </a:t>
            </a:r>
            <a:r>
              <a:rPr lang="nl-NL" sz="2000" b="1" dirty="0" smtClean="0">
                <a:solidFill>
                  <a:srgbClr val="404040"/>
                </a:solidFill>
              </a:rPr>
              <a:t>(E)</a:t>
            </a:r>
          </a:p>
          <a:p>
            <a:pPr marL="1462088" lvl="3" indent="-457200">
              <a:buFont typeface="Arial" charset="0"/>
              <a:buAutoNum type="alphaUcParenR"/>
              <a:defRPr/>
            </a:pPr>
            <a:r>
              <a:rPr lang="nl-NL" sz="2000" dirty="0" smtClean="0">
                <a:solidFill>
                  <a:srgbClr val="404040"/>
                </a:solidFill>
              </a:rPr>
              <a:t>Ein Mann, der </a:t>
            </a:r>
            <a:r>
              <a:rPr lang="nl-NL" sz="2000" dirty="0" err="1" smtClean="0">
                <a:solidFill>
                  <a:srgbClr val="404040"/>
                </a:solidFill>
              </a:rPr>
              <a:t>zu</a:t>
            </a:r>
            <a:r>
              <a:rPr lang="nl-NL" sz="2000" dirty="0" smtClean="0">
                <a:solidFill>
                  <a:srgbClr val="404040"/>
                </a:solidFill>
              </a:rPr>
              <a:t> </a:t>
            </a:r>
            <a:r>
              <a:rPr lang="nl-NL" sz="2000" dirty="0" err="1" smtClean="0">
                <a:solidFill>
                  <a:srgbClr val="404040"/>
                </a:solidFill>
              </a:rPr>
              <a:t>Hause</a:t>
            </a:r>
            <a:r>
              <a:rPr lang="nl-NL" sz="2000" dirty="0" smtClean="0">
                <a:solidFill>
                  <a:srgbClr val="404040"/>
                </a:solidFill>
              </a:rPr>
              <a:t> nichts zu sagen hat. </a:t>
            </a:r>
            <a:r>
              <a:rPr lang="nl-NL" sz="2000" b="1" dirty="0" smtClean="0">
                <a:solidFill>
                  <a:srgbClr val="404040"/>
                </a:solidFill>
              </a:rPr>
              <a:t>(W)</a:t>
            </a:r>
            <a:endParaRPr lang="nl-NL" sz="2000" b="1" dirty="0">
              <a:solidFill>
                <a:srgbClr val="404040"/>
              </a:solidFill>
            </a:endParaRPr>
          </a:p>
          <a:p>
            <a:pPr marL="0" indent="0">
              <a:buFont typeface="Arial" charset="0"/>
              <a:buNone/>
            </a:pPr>
            <a:endParaRPr lang="en-US" altLang="en-US" dirty="0"/>
          </a:p>
          <a:p>
            <a:pPr marL="0" indent="0">
              <a:buFont typeface="Arial" charset="0"/>
              <a:buNone/>
            </a:pPr>
            <a:endParaRPr lang="en-US" altLang="en-US" dirty="0"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39750" y="1052512"/>
            <a:ext cx="7486650" cy="2736527"/>
          </a:xfrm>
        </p:spPr>
        <p:txBody>
          <a:bodyPr wrap="square" numCol="1" anchorCtr="0" compatLnSpc="1">
            <a:prstTxWarp prst="textNoShape">
              <a:avLst/>
            </a:prstTxWarp>
          </a:bodyPr>
          <a:lstStyle/>
          <a:p>
            <a:pPr eaLnBrk="1" hangingPunct="1">
              <a:spcBef>
                <a:spcPct val="20000"/>
              </a:spcBef>
              <a:defRPr/>
            </a:pPr>
            <a:r>
              <a:rPr lang="nl-NL" altLang="en-US" sz="4000" b="1" cap="none" dirty="0" smtClean="0">
                <a:solidFill>
                  <a:schemeClr val="accent1"/>
                </a:solidFill>
              </a:rPr>
              <a:t/>
            </a:r>
            <a:br>
              <a:rPr lang="nl-NL" altLang="en-US" sz="4000" b="1" cap="none" dirty="0" smtClean="0">
                <a:solidFill>
                  <a:schemeClr val="accent1"/>
                </a:solidFill>
              </a:rPr>
            </a:br>
            <a:r>
              <a:rPr lang="nl-NL" altLang="en-US" sz="4000" b="1" cap="none" dirty="0">
                <a:solidFill>
                  <a:schemeClr val="accent1"/>
                </a:solidFill>
              </a:rPr>
              <a:t/>
            </a:r>
            <a:br>
              <a:rPr lang="nl-NL" altLang="en-US" sz="4000" b="1" cap="none" dirty="0">
                <a:solidFill>
                  <a:schemeClr val="accent1"/>
                </a:solidFill>
              </a:rPr>
            </a:br>
            <a:r>
              <a:rPr lang="nl-NL" altLang="en-US" sz="3600" b="1" cap="none" dirty="0" smtClean="0">
                <a:solidFill>
                  <a:schemeClr val="accent1"/>
                </a:solidFill>
              </a:rPr>
              <a:t>Quiz “</a:t>
            </a:r>
            <a:r>
              <a:rPr lang="nl-NL" altLang="en-US" sz="3600" b="1" cap="none" dirty="0" err="1" smtClean="0">
                <a:solidFill>
                  <a:schemeClr val="accent1"/>
                </a:solidFill>
              </a:rPr>
              <a:t>Wörter</a:t>
            </a:r>
            <a:r>
              <a:rPr lang="nl-NL" altLang="en-US" sz="3600" b="1" cap="none" dirty="0" smtClean="0">
                <a:solidFill>
                  <a:schemeClr val="accent1"/>
                </a:solidFill>
              </a:rPr>
              <a:t> </a:t>
            </a:r>
            <a:r>
              <a:rPr lang="nl-NL" altLang="en-US" sz="3600" b="1" cap="none" dirty="0" err="1" smtClean="0">
                <a:solidFill>
                  <a:schemeClr val="accent1"/>
                </a:solidFill>
              </a:rPr>
              <a:t>auf</a:t>
            </a:r>
            <a:r>
              <a:rPr lang="nl-NL" altLang="en-US" sz="3600" b="1" cap="none" dirty="0" smtClean="0">
                <a:solidFill>
                  <a:schemeClr val="accent1"/>
                </a:solidFill>
              </a:rPr>
              <a:t> </a:t>
            </a:r>
            <a:r>
              <a:rPr lang="nl-NL" altLang="en-US" sz="3600" b="1" cap="none" dirty="0" err="1" smtClean="0">
                <a:solidFill>
                  <a:schemeClr val="accent1"/>
                </a:solidFill>
              </a:rPr>
              <a:t>Wanderschaft</a:t>
            </a:r>
            <a:r>
              <a:rPr lang="nl-NL" altLang="en-US" sz="3600" b="1" cap="none" dirty="0" smtClean="0">
                <a:solidFill>
                  <a:schemeClr val="accent1"/>
                </a:solidFill>
              </a:rPr>
              <a:t>”</a:t>
            </a:r>
            <a:r>
              <a:rPr lang="nl-NL" altLang="en-US" sz="2800" b="1" cap="none" dirty="0" smtClean="0">
                <a:solidFill>
                  <a:schemeClr val="accent1"/>
                </a:solidFill>
              </a:rPr>
              <a:t/>
            </a:r>
            <a:br>
              <a:rPr lang="nl-NL" altLang="en-US" sz="2800" b="1" cap="none" dirty="0" smtClean="0">
                <a:solidFill>
                  <a:schemeClr val="accent1"/>
                </a:solidFill>
              </a:rPr>
            </a:br>
            <a:r>
              <a:rPr lang="nl-NL" altLang="en-US" sz="2800" b="1" cap="none" dirty="0" smtClean="0">
                <a:solidFill>
                  <a:schemeClr val="accent1"/>
                </a:solidFill>
              </a:rPr>
              <a:t> </a:t>
            </a:r>
            <a:r>
              <a:rPr lang="nl-NL" altLang="en-US" sz="2000" b="1" cap="none" dirty="0" err="1" smtClean="0">
                <a:solidFill>
                  <a:schemeClr val="accent1"/>
                </a:solidFill>
              </a:rPr>
              <a:t>Eingewanderte</a:t>
            </a:r>
            <a:r>
              <a:rPr lang="nl-NL" altLang="en-US" sz="2000" b="1" cap="none" dirty="0" smtClean="0">
                <a:solidFill>
                  <a:schemeClr val="accent1"/>
                </a:solidFill>
              </a:rPr>
              <a:t> </a:t>
            </a:r>
            <a:r>
              <a:rPr lang="nl-NL" altLang="en-US" sz="2000" b="1" cap="none" dirty="0" err="1" smtClean="0">
                <a:solidFill>
                  <a:schemeClr val="accent1"/>
                </a:solidFill>
              </a:rPr>
              <a:t>und</a:t>
            </a:r>
            <a:r>
              <a:rPr lang="nl-NL" altLang="en-US" sz="2000" b="1" cap="none" dirty="0" smtClean="0">
                <a:solidFill>
                  <a:schemeClr val="accent1"/>
                </a:solidFill>
              </a:rPr>
              <a:t> </a:t>
            </a:r>
            <a:r>
              <a:rPr lang="nl-NL" altLang="en-US" sz="2000" b="1" cap="none" dirty="0" err="1" smtClean="0">
                <a:solidFill>
                  <a:schemeClr val="accent1"/>
                </a:solidFill>
              </a:rPr>
              <a:t>ausgewanderte</a:t>
            </a:r>
            <a:r>
              <a:rPr lang="nl-NL" altLang="en-US" sz="2000" b="1" cap="none" dirty="0" smtClean="0">
                <a:solidFill>
                  <a:schemeClr val="accent1"/>
                </a:solidFill>
              </a:rPr>
              <a:t> </a:t>
            </a:r>
            <a:r>
              <a:rPr lang="nl-NL" altLang="en-US" sz="2000" b="1" cap="none" dirty="0" err="1" smtClean="0">
                <a:solidFill>
                  <a:schemeClr val="accent1"/>
                </a:solidFill>
              </a:rPr>
              <a:t>Wörter</a:t>
            </a:r>
            <a:r>
              <a:rPr lang="nl-NL" altLang="en-US" sz="2000" b="1" cap="none" dirty="0" smtClean="0">
                <a:solidFill>
                  <a:schemeClr val="accent1"/>
                </a:solidFill>
              </a:rPr>
              <a:t> </a:t>
            </a:r>
            <a:r>
              <a:rPr lang="nl-NL" altLang="en-US" sz="2000" b="1" cap="none" dirty="0" err="1" smtClean="0">
                <a:solidFill>
                  <a:schemeClr val="accent1"/>
                </a:solidFill>
              </a:rPr>
              <a:t>im</a:t>
            </a:r>
            <a:r>
              <a:rPr lang="nl-NL" altLang="en-US" sz="2000" b="1" cap="none" dirty="0" smtClean="0">
                <a:solidFill>
                  <a:schemeClr val="accent1"/>
                </a:solidFill>
              </a:rPr>
              <a:t> </a:t>
            </a:r>
            <a:r>
              <a:rPr lang="nl-NL" altLang="en-US" sz="2000" b="1" cap="none" dirty="0" err="1" smtClean="0">
                <a:solidFill>
                  <a:schemeClr val="accent1"/>
                </a:solidFill>
              </a:rPr>
              <a:t>Deutschen</a:t>
            </a:r>
            <a:r>
              <a:rPr lang="nl-NL" altLang="en-US" sz="4000" b="1" cap="none" dirty="0" smtClean="0">
                <a:solidFill>
                  <a:schemeClr val="accent1"/>
                </a:solidFill>
              </a:rPr>
              <a:t/>
            </a:r>
            <a:br>
              <a:rPr lang="nl-NL" altLang="en-US" sz="4000" b="1" cap="none" dirty="0" smtClean="0">
                <a:solidFill>
                  <a:schemeClr val="accent1"/>
                </a:solidFill>
              </a:rPr>
            </a:br>
            <a:r>
              <a:rPr lang="nl-NL" altLang="en-US" sz="1800" cap="none" spc="0" dirty="0">
                <a:solidFill>
                  <a:srgbClr val="404040"/>
                </a:solidFill>
              </a:rPr>
              <a:t/>
            </a:r>
            <a:br>
              <a:rPr lang="nl-NL" altLang="en-US" sz="1800" cap="none" spc="0" dirty="0">
                <a:solidFill>
                  <a:srgbClr val="404040"/>
                </a:solidFill>
              </a:rPr>
            </a:br>
            <a:endParaRPr lang="nl-NL" altLang="en-US" sz="1800" cap="none" dirty="0" smtClean="0"/>
          </a:p>
        </p:txBody>
      </p:sp>
      <p:sp>
        <p:nvSpPr>
          <p:cNvPr id="6147" name="Rectangle 3"/>
          <p:cNvSpPr>
            <a:spLocks noGrp="1" noChangeArrowheads="1"/>
          </p:cNvSpPr>
          <p:nvPr>
            <p:ph type="subTitle" idx="1"/>
          </p:nvPr>
        </p:nvSpPr>
        <p:spPr>
          <a:xfrm>
            <a:off x="611188" y="3429000"/>
            <a:ext cx="6400800" cy="1778000"/>
          </a:xfrm>
        </p:spPr>
        <p:txBody>
          <a:bodyPr/>
          <a:lstStyle/>
          <a:p>
            <a:pPr eaLnBrk="1" hangingPunct="1"/>
            <a:endParaRPr lang="nl-NL" altLang="en-US" dirty="0" smtClean="0">
              <a:solidFill>
                <a:schemeClr val="accent1"/>
              </a:solidFill>
            </a:endParaRPr>
          </a:p>
          <a:p>
            <a:pPr eaLnBrk="1" hangingPunct="1"/>
            <a:r>
              <a:rPr lang="nl-NL" altLang="en-US" sz="2000" dirty="0" err="1" smtClean="0">
                <a:solidFill>
                  <a:schemeClr val="accent1"/>
                </a:solidFill>
              </a:rPr>
              <a:t>Ein</a:t>
            </a:r>
            <a:r>
              <a:rPr lang="nl-NL" altLang="en-US" sz="2000" dirty="0" smtClean="0">
                <a:solidFill>
                  <a:schemeClr val="accent1"/>
                </a:solidFill>
              </a:rPr>
              <a:t> </a:t>
            </a:r>
            <a:r>
              <a:rPr lang="nl-NL" altLang="en-US" sz="2000" dirty="0" err="1" smtClean="0">
                <a:solidFill>
                  <a:schemeClr val="accent1"/>
                </a:solidFill>
              </a:rPr>
              <a:t>Angebot</a:t>
            </a:r>
            <a:r>
              <a:rPr lang="nl-NL" altLang="en-US" sz="2000" dirty="0" smtClean="0">
                <a:solidFill>
                  <a:schemeClr val="accent1"/>
                </a:solidFill>
              </a:rPr>
              <a:t> der Actiegroep Duits </a:t>
            </a:r>
            <a:r>
              <a:rPr lang="nl-NL" altLang="en-US" sz="2000" dirty="0" err="1" smtClean="0">
                <a:solidFill>
                  <a:schemeClr val="accent1"/>
                </a:solidFill>
              </a:rPr>
              <a:t>zum</a:t>
            </a:r>
            <a:r>
              <a:rPr lang="nl-NL" altLang="en-US" sz="2000" dirty="0">
                <a:solidFill>
                  <a:schemeClr val="accent1"/>
                </a:solidFill>
              </a:rPr>
              <a:t/>
            </a:r>
            <a:br>
              <a:rPr lang="nl-NL" altLang="en-US" sz="2000" dirty="0">
                <a:solidFill>
                  <a:schemeClr val="accent1"/>
                </a:solidFill>
              </a:rPr>
            </a:br>
            <a:r>
              <a:rPr lang="nl-NL" altLang="en-US" sz="2000" b="1" dirty="0" smtClean="0">
                <a:solidFill>
                  <a:schemeClr val="accent1"/>
                </a:solidFill>
              </a:rPr>
              <a:t>“</a:t>
            </a:r>
            <a:r>
              <a:rPr lang="nl-NL" altLang="en-US" sz="2000" b="1" dirty="0" err="1" smtClean="0">
                <a:solidFill>
                  <a:schemeClr val="accent1"/>
                </a:solidFill>
              </a:rPr>
              <a:t>Europäischen</a:t>
            </a:r>
            <a:r>
              <a:rPr lang="nl-NL" altLang="en-US" sz="2000" b="1" dirty="0" smtClean="0">
                <a:solidFill>
                  <a:schemeClr val="accent1"/>
                </a:solidFill>
              </a:rPr>
              <a:t> Tag der </a:t>
            </a:r>
            <a:r>
              <a:rPr lang="nl-NL" altLang="en-US" sz="2000" b="1" dirty="0" err="1" smtClean="0">
                <a:solidFill>
                  <a:schemeClr val="accent1"/>
                </a:solidFill>
              </a:rPr>
              <a:t>Sprachen</a:t>
            </a:r>
            <a:r>
              <a:rPr lang="nl-NL" altLang="en-US" sz="2000" b="1" dirty="0" smtClean="0">
                <a:solidFill>
                  <a:schemeClr val="accent1"/>
                </a:solidFill>
              </a:rPr>
              <a:t> 2016”</a:t>
            </a:r>
          </a:p>
        </p:txBody>
      </p:sp>
      <p:pic>
        <p:nvPicPr>
          <p:cNvPr id="6148" name="Picture 4" descr="P:\Algemeen\Activiteiten 2012\Actiegroep Duits\mach mit logo_ RGB_DIA.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3"/>
          <a:stretch/>
        </p:blipFill>
        <p:spPr bwMode="auto">
          <a:xfrm>
            <a:off x="6804025" y="549275"/>
            <a:ext cx="19676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10043"/>
          <a:stretch/>
        </p:blipFill>
        <p:spPr bwMode="auto">
          <a:xfrm>
            <a:off x="6435348" y="5227536"/>
            <a:ext cx="2336327"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001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Antwort</a:t>
            </a:r>
            <a:endParaRPr lang="en-US" sz="3400" b="1" dirty="0">
              <a:solidFill>
                <a:schemeClr val="accent1"/>
              </a:solidFill>
            </a:endParaRPr>
          </a:p>
        </p:txBody>
      </p:sp>
      <p:sp>
        <p:nvSpPr>
          <p:cNvPr id="23555" name="Content Placeholder 2"/>
          <p:cNvSpPr>
            <a:spLocks noGrp="1"/>
          </p:cNvSpPr>
          <p:nvPr>
            <p:ph idx="1"/>
          </p:nvPr>
        </p:nvSpPr>
        <p:spPr>
          <a:xfrm>
            <a:off x="0" y="1518320"/>
            <a:ext cx="8229600" cy="4876800"/>
          </a:xfrm>
        </p:spPr>
        <p:txBody>
          <a:bodyPr/>
          <a:lstStyle/>
          <a:p>
            <a:pPr marL="0" indent="0" algn="ctr">
              <a:buFont typeface="Arial" charset="0"/>
              <a:buNone/>
            </a:pPr>
            <a:endParaRPr lang="nl-NL" altLang="en-US" sz="300" dirty="0" smtClean="0"/>
          </a:p>
          <a:p>
            <a:pPr marL="1462088" lvl="3" indent="-457200">
              <a:buClr>
                <a:srgbClr val="F07F09"/>
              </a:buClr>
              <a:buFont typeface="Wingdings" panose="05000000000000000000" pitchFamily="2" charset="2"/>
              <a:buAutoNum type="alphaUcParenR" startAt="3"/>
              <a:defRPr/>
            </a:pPr>
            <a:r>
              <a:rPr lang="nl-NL" sz="2000" dirty="0" err="1" smtClean="0">
                <a:solidFill>
                  <a:srgbClr val="404040"/>
                </a:solidFill>
              </a:rPr>
              <a:t>Ein</a:t>
            </a:r>
            <a:r>
              <a:rPr lang="nl-NL" sz="2000" dirty="0" smtClean="0">
                <a:solidFill>
                  <a:srgbClr val="404040"/>
                </a:solidFill>
              </a:rPr>
              <a:t> Mann, der </a:t>
            </a:r>
            <a:r>
              <a:rPr lang="nl-NL" sz="2000" dirty="0" err="1" smtClean="0">
                <a:solidFill>
                  <a:srgbClr val="404040"/>
                </a:solidFill>
              </a:rPr>
              <a:t>zu</a:t>
            </a:r>
            <a:r>
              <a:rPr lang="nl-NL" sz="2000" dirty="0" smtClean="0">
                <a:solidFill>
                  <a:srgbClr val="404040"/>
                </a:solidFill>
              </a:rPr>
              <a:t> </a:t>
            </a:r>
            <a:r>
              <a:rPr lang="nl-NL" sz="2000" dirty="0" err="1" smtClean="0">
                <a:solidFill>
                  <a:srgbClr val="404040"/>
                </a:solidFill>
              </a:rPr>
              <a:t>Hause</a:t>
            </a:r>
            <a:r>
              <a:rPr lang="nl-NL" sz="2000" dirty="0" smtClean="0">
                <a:solidFill>
                  <a:srgbClr val="404040"/>
                </a:solidFill>
              </a:rPr>
              <a:t> </a:t>
            </a:r>
            <a:r>
              <a:rPr lang="nl-NL" sz="2000" dirty="0">
                <a:solidFill>
                  <a:srgbClr val="404040"/>
                </a:solidFill>
              </a:rPr>
              <a:t>nichts zu sagen hat</a:t>
            </a:r>
            <a:r>
              <a:rPr lang="nl-NL" sz="2000" dirty="0" smtClean="0">
                <a:solidFill>
                  <a:srgbClr val="404040"/>
                </a:solidFill>
              </a:rPr>
              <a:t>.</a:t>
            </a:r>
            <a:endParaRPr lang="nl-NL" sz="2000" b="1" dirty="0" smtClean="0">
              <a:solidFill>
                <a:srgbClr val="404040"/>
              </a:solidFill>
            </a:endParaRPr>
          </a:p>
          <a:p>
            <a:pPr lvl="3" indent="0">
              <a:buClr>
                <a:srgbClr val="F07F09"/>
              </a:buClr>
              <a:buNone/>
              <a:defRPr/>
            </a:pPr>
            <a:endParaRPr lang="nl-NL" sz="1000" b="1" dirty="0" smtClean="0">
              <a:solidFill>
                <a:srgbClr val="404040"/>
              </a:solidFill>
            </a:endParaRPr>
          </a:p>
          <a:p>
            <a:pPr lvl="3" indent="0">
              <a:buClr>
                <a:srgbClr val="F07F09"/>
              </a:buClr>
              <a:buNone/>
              <a:defRPr/>
            </a:pPr>
            <a:r>
              <a:rPr lang="de-DE" sz="2000" dirty="0" smtClean="0">
                <a:solidFill>
                  <a:srgbClr val="404040"/>
                </a:solidFill>
              </a:rPr>
              <a:t>Dieser Ausdruck </a:t>
            </a:r>
            <a:r>
              <a:rPr lang="de-DE" sz="2000" dirty="0">
                <a:solidFill>
                  <a:srgbClr val="404040"/>
                </a:solidFill>
              </a:rPr>
              <a:t>kommt von der Redewendung </a:t>
            </a:r>
            <a:r>
              <a:rPr lang="de-DE" sz="2000" i="1" dirty="0" smtClean="0">
                <a:solidFill>
                  <a:srgbClr val="404040"/>
                </a:solidFill>
              </a:rPr>
              <a:t>„unter </a:t>
            </a:r>
            <a:r>
              <a:rPr lang="de-DE" sz="2000" i="1" dirty="0">
                <a:solidFill>
                  <a:srgbClr val="404040"/>
                </a:solidFill>
              </a:rPr>
              <a:t>dem Pantoffel stehen“</a:t>
            </a:r>
            <a:r>
              <a:rPr lang="de-DE" sz="2000" dirty="0">
                <a:solidFill>
                  <a:srgbClr val="404040"/>
                </a:solidFill>
              </a:rPr>
              <a:t> oder </a:t>
            </a:r>
            <a:r>
              <a:rPr lang="de-DE" sz="2000" i="1" dirty="0">
                <a:solidFill>
                  <a:srgbClr val="404040"/>
                </a:solidFill>
              </a:rPr>
              <a:t>„den Pantoffel schwingen“</a:t>
            </a:r>
          </a:p>
          <a:p>
            <a:pPr lvl="3" indent="0">
              <a:buClr>
                <a:srgbClr val="F07F09"/>
              </a:buClr>
              <a:buNone/>
              <a:defRPr/>
            </a:pPr>
            <a:endParaRPr lang="nl-NL" sz="2000" b="1" dirty="0">
              <a:solidFill>
                <a:prstClr val="black"/>
              </a:solidFill>
            </a:endParaRP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913" y="5517232"/>
            <a:ext cx="1023823" cy="612068"/>
          </a:xfrm>
          <a:prstGeom prst="rect">
            <a:avLst/>
          </a:prstGeom>
        </p:spPr>
      </p:pic>
      <p:sp>
        <p:nvSpPr>
          <p:cNvPr id="9" name="Textfeld 8"/>
          <p:cNvSpPr txBox="1"/>
          <p:nvPr/>
        </p:nvSpPr>
        <p:spPr>
          <a:xfrm>
            <a:off x="2195736" y="5284657"/>
            <a:ext cx="6048672" cy="1077218"/>
          </a:xfrm>
          <a:prstGeom prst="rect">
            <a:avLst/>
          </a:prstGeom>
          <a:noFill/>
        </p:spPr>
        <p:txBody>
          <a:bodyPr wrap="square" rtlCol="0">
            <a:spAutoFit/>
          </a:bodyPr>
          <a:lstStyle/>
          <a:p>
            <a:r>
              <a:rPr lang="de-DE" sz="1600" i="1" dirty="0" smtClean="0">
                <a:solidFill>
                  <a:srgbClr val="404040"/>
                </a:solidFill>
                <a:latin typeface="+mn-lt"/>
              </a:rPr>
              <a:t>„Pantoffel</a:t>
            </a:r>
            <a:r>
              <a:rPr lang="de-DE" sz="1600" dirty="0" smtClean="0">
                <a:solidFill>
                  <a:srgbClr val="404040"/>
                </a:solidFill>
                <a:latin typeface="+mn-lt"/>
              </a:rPr>
              <a:t>“ wurde aus dem Französischen </a:t>
            </a:r>
            <a:r>
              <a:rPr lang="de-DE" sz="1600" i="1" dirty="0" smtClean="0">
                <a:solidFill>
                  <a:srgbClr val="404040"/>
                </a:solidFill>
                <a:latin typeface="+mn-lt"/>
              </a:rPr>
              <a:t>„</a:t>
            </a:r>
            <a:r>
              <a:rPr lang="de-DE" sz="1600" i="1" dirty="0" err="1" smtClean="0">
                <a:solidFill>
                  <a:srgbClr val="404040"/>
                </a:solidFill>
                <a:latin typeface="+mn-lt"/>
              </a:rPr>
              <a:t>pantoufle</a:t>
            </a:r>
            <a:r>
              <a:rPr lang="de-DE" sz="1600" i="1" dirty="0" smtClean="0">
                <a:solidFill>
                  <a:srgbClr val="404040"/>
                </a:solidFill>
                <a:latin typeface="+mn-lt"/>
              </a:rPr>
              <a:t>“ </a:t>
            </a:r>
            <a:r>
              <a:rPr lang="de-DE" sz="1600" dirty="0" smtClean="0">
                <a:solidFill>
                  <a:srgbClr val="404040"/>
                </a:solidFill>
                <a:latin typeface="+mn-lt"/>
              </a:rPr>
              <a:t>entlehnt und bezeichnet einen Hausschuh. Da früher meistens Frauen im Haus arbeiteten, trugen diese oft Pantoffeln.</a:t>
            </a:r>
            <a:br>
              <a:rPr lang="de-DE" sz="1600" dirty="0" smtClean="0">
                <a:solidFill>
                  <a:srgbClr val="404040"/>
                </a:solidFill>
                <a:latin typeface="+mn-lt"/>
              </a:rPr>
            </a:br>
            <a:r>
              <a:rPr lang="de-DE" sz="1600" dirty="0" smtClean="0">
                <a:solidFill>
                  <a:srgbClr val="404040"/>
                </a:solidFill>
                <a:latin typeface="+mn-lt"/>
              </a:rPr>
              <a:t>Ist die Frau sehr resolut, steht ihr Mann unter ihrem Pantoffel.</a:t>
            </a:r>
            <a:endParaRPr lang="de-DE" sz="1600" dirty="0">
              <a:solidFill>
                <a:srgbClr val="404040"/>
              </a:solidFill>
              <a:latin typeface="+mn-lt"/>
            </a:endParaRPr>
          </a:p>
        </p:txBody>
      </p:sp>
      <p:sp>
        <p:nvSpPr>
          <p:cNvPr id="10" name="Textfeld 9"/>
          <p:cNvSpPr txBox="1"/>
          <p:nvPr/>
        </p:nvSpPr>
        <p:spPr>
          <a:xfrm>
            <a:off x="982832" y="3603648"/>
            <a:ext cx="858357" cy="1600438"/>
          </a:xfrm>
          <a:prstGeom prst="rect">
            <a:avLst/>
          </a:prstGeom>
          <a:noFill/>
        </p:spPr>
        <p:txBody>
          <a:bodyPr wrap="square" rtlCol="0">
            <a:spAutoFit/>
          </a:bodyPr>
          <a:lstStyle/>
          <a:p>
            <a:r>
              <a:rPr lang="it-IT" sz="1000" dirty="0"/>
              <a:t>https://creativecommons.org/licenses/by/2.0/, </a:t>
            </a:r>
            <a:r>
              <a:rPr lang="it-IT" sz="1000" dirty="0" err="1"/>
              <a:t>Fotograf</a:t>
            </a:r>
            <a:r>
              <a:rPr lang="it-IT" sz="1000" dirty="0"/>
              <a:t>: Denny </a:t>
            </a:r>
            <a:r>
              <a:rPr lang="it-IT" sz="1000" dirty="0" err="1" smtClean="0"/>
              <a:t>Mastrogiorgio</a:t>
            </a:r>
            <a:endParaRPr lang="it-IT" sz="1000" dirty="0" smtClean="0"/>
          </a:p>
          <a:p>
            <a:endParaRPr lang="de-DE" dirty="0"/>
          </a:p>
        </p:txBody>
      </p:sp>
      <p:sp>
        <p:nvSpPr>
          <p:cNvPr id="6" name="Textfeld 5"/>
          <p:cNvSpPr txBox="1"/>
          <p:nvPr/>
        </p:nvSpPr>
        <p:spPr>
          <a:xfrm>
            <a:off x="3079070" y="3350777"/>
            <a:ext cx="2880320" cy="1323439"/>
          </a:xfrm>
          <a:prstGeom prst="rect">
            <a:avLst/>
          </a:prstGeom>
          <a:noFill/>
        </p:spPr>
        <p:txBody>
          <a:bodyPr wrap="square" rtlCol="0">
            <a:spAutoFit/>
          </a:bodyPr>
          <a:lstStyle/>
          <a:p>
            <a:r>
              <a:rPr lang="de-DE" sz="1600" dirty="0" smtClean="0">
                <a:solidFill>
                  <a:schemeClr val="tx2">
                    <a:lumMod val="75000"/>
                    <a:lumOff val="25000"/>
                  </a:schemeClr>
                </a:solidFill>
                <a:latin typeface="+mn-lt"/>
              </a:rPr>
              <a:t>Das Wort </a:t>
            </a:r>
            <a:r>
              <a:rPr lang="de-DE" sz="1600" i="1" dirty="0" smtClean="0">
                <a:solidFill>
                  <a:schemeClr val="tx2">
                    <a:lumMod val="75000"/>
                    <a:lumOff val="25000"/>
                  </a:schemeClr>
                </a:solidFill>
                <a:latin typeface="+mn-lt"/>
              </a:rPr>
              <a:t>„Pantoffel</a:t>
            </a:r>
            <a:r>
              <a:rPr lang="de-DE" sz="1600" dirty="0" smtClean="0">
                <a:solidFill>
                  <a:schemeClr val="tx2">
                    <a:lumMod val="75000"/>
                    <a:lumOff val="25000"/>
                  </a:schemeClr>
                </a:solidFill>
                <a:latin typeface="+mn-lt"/>
              </a:rPr>
              <a:t>“ ist sowohl in Deutschland als auch in den Niederlanden bekannt – allerdings in unterschiedlicher Form!</a:t>
            </a:r>
            <a:endParaRPr lang="de-DE" sz="1600" dirty="0">
              <a:solidFill>
                <a:schemeClr val="tx2">
                  <a:lumMod val="75000"/>
                  <a:lumOff val="25000"/>
                </a:schemeClr>
              </a:solidFill>
              <a:latin typeface="+mn-lt"/>
            </a:endParaRPr>
          </a:p>
        </p:txBody>
      </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832" y="3365602"/>
            <a:ext cx="1512168" cy="1512168"/>
          </a:xfrm>
          <a:prstGeom prst="rect">
            <a:avLst/>
          </a:prstGeom>
        </p:spPr>
      </p:pic>
      <p:sp>
        <p:nvSpPr>
          <p:cNvPr id="12" name="Textfeld 11"/>
          <p:cNvSpPr txBox="1"/>
          <p:nvPr/>
        </p:nvSpPr>
        <p:spPr>
          <a:xfrm>
            <a:off x="6527963" y="3829862"/>
            <a:ext cx="1368152" cy="938719"/>
          </a:xfrm>
          <a:prstGeom prst="rect">
            <a:avLst/>
          </a:prstGeom>
          <a:noFill/>
        </p:spPr>
        <p:txBody>
          <a:bodyPr wrap="square" rtlCol="0">
            <a:spAutoFit/>
          </a:bodyPr>
          <a:lstStyle/>
          <a:p>
            <a:r>
              <a:rPr lang="de-DE" sz="1100" dirty="0"/>
              <a:t>https://creativecommons.org/licenses/by/2.0/, Fotograf: </a:t>
            </a:r>
            <a:r>
              <a:rPr lang="de-DE" sz="1100" dirty="0" err="1"/>
              <a:t>Moyan</a:t>
            </a:r>
            <a:r>
              <a:rPr lang="de-DE" sz="1100" dirty="0"/>
              <a:t> Brenn</a:t>
            </a:r>
          </a:p>
        </p:txBody>
      </p:sp>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0354" y="3365602"/>
            <a:ext cx="2188126" cy="136416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Frage 8: </a:t>
            </a:r>
            <a:r>
              <a:rPr lang="nl-NL" sz="3400" b="1" dirty="0" err="1" smtClean="0">
                <a:solidFill>
                  <a:schemeClr val="accent1"/>
                </a:solidFill>
              </a:rPr>
              <a:t>Eine</a:t>
            </a:r>
            <a:r>
              <a:rPr lang="nl-NL" sz="3400" b="1" dirty="0" smtClean="0">
                <a:solidFill>
                  <a:schemeClr val="accent1"/>
                </a:solidFill>
              </a:rPr>
              <a:t> </a:t>
            </a:r>
            <a:r>
              <a:rPr lang="nl-NL" sz="3400" b="1" dirty="0" err="1" smtClean="0">
                <a:solidFill>
                  <a:schemeClr val="accent1"/>
                </a:solidFill>
              </a:rPr>
              <a:t>indisch-deutsche</a:t>
            </a:r>
            <a:r>
              <a:rPr lang="nl-NL" sz="3400" b="1" dirty="0" smtClean="0">
                <a:solidFill>
                  <a:schemeClr val="accent1"/>
                </a:solidFill>
              </a:rPr>
              <a:t> </a:t>
            </a:r>
            <a:r>
              <a:rPr lang="nl-NL" sz="3400" b="1" dirty="0" err="1" smtClean="0">
                <a:solidFill>
                  <a:schemeClr val="accent1"/>
                </a:solidFill>
              </a:rPr>
              <a:t>Ehe</a:t>
            </a:r>
            <a:endParaRPr lang="en-US" sz="3400" b="1" dirty="0">
              <a:solidFill>
                <a:schemeClr val="accent1"/>
              </a:solidFill>
            </a:endParaRPr>
          </a:p>
        </p:txBody>
      </p:sp>
      <p:sp>
        <p:nvSpPr>
          <p:cNvPr id="22531" name="Content Placeholder 2"/>
          <p:cNvSpPr>
            <a:spLocks noGrp="1"/>
          </p:cNvSpPr>
          <p:nvPr>
            <p:ph idx="1"/>
          </p:nvPr>
        </p:nvSpPr>
        <p:spPr>
          <a:xfrm>
            <a:off x="457200" y="1600200"/>
            <a:ext cx="8229600" cy="4997152"/>
          </a:xfrm>
        </p:spPr>
        <p:txBody>
          <a:bodyPr/>
          <a:lstStyle/>
          <a:p>
            <a:pPr marL="0" lvl="1" indent="0">
              <a:buFont typeface="Arial" charset="0"/>
              <a:buNone/>
            </a:pPr>
            <a:r>
              <a:rPr lang="nl-NL" altLang="en-US" dirty="0" err="1" smtClean="0">
                <a:solidFill>
                  <a:srgbClr val="404040"/>
                </a:solidFill>
              </a:rPr>
              <a:t>Sie</a:t>
            </a:r>
            <a:r>
              <a:rPr lang="nl-NL" altLang="en-US" dirty="0" smtClean="0">
                <a:solidFill>
                  <a:srgbClr val="404040"/>
                </a:solidFill>
              </a:rPr>
              <a:t> ist in der ganzen Welt bekannt: die deutsche Wurst. </a:t>
            </a:r>
          </a:p>
          <a:p>
            <a:pPr marL="0" lvl="1" indent="0">
              <a:buFont typeface="Arial" charset="0"/>
              <a:buNone/>
            </a:pPr>
            <a:r>
              <a:rPr lang="nl-NL" altLang="en-US" dirty="0" smtClean="0">
                <a:solidFill>
                  <a:srgbClr val="404040"/>
                </a:solidFill>
              </a:rPr>
              <a:t>Die Deutschen sind besonders stolz auf </a:t>
            </a:r>
            <a:r>
              <a:rPr lang="nl-NL" altLang="en-US" dirty="0" err="1" smtClean="0">
                <a:solidFill>
                  <a:srgbClr val="404040"/>
                </a:solidFill>
              </a:rPr>
              <a:t>ihre</a:t>
            </a:r>
            <a:r>
              <a:rPr lang="nl-NL" altLang="en-US" dirty="0" smtClean="0">
                <a:solidFill>
                  <a:srgbClr val="404040"/>
                </a:solidFill>
              </a:rPr>
              <a:t> </a:t>
            </a:r>
            <a:r>
              <a:rPr lang="nl-NL" altLang="en-US" dirty="0" err="1" smtClean="0">
                <a:solidFill>
                  <a:srgbClr val="404040"/>
                </a:solidFill>
              </a:rPr>
              <a:t>Currywurst</a:t>
            </a:r>
            <a:r>
              <a:rPr lang="nl-NL" altLang="en-US" dirty="0" smtClean="0">
                <a:solidFill>
                  <a:srgbClr val="404040"/>
                </a:solidFill>
              </a:rPr>
              <a:t>, </a:t>
            </a:r>
            <a:r>
              <a:rPr lang="nl-NL" altLang="en-US" dirty="0" err="1" smtClean="0">
                <a:solidFill>
                  <a:srgbClr val="404040"/>
                </a:solidFill>
              </a:rPr>
              <a:t>denn</a:t>
            </a:r>
            <a:r>
              <a:rPr lang="nl-NL" altLang="en-US" dirty="0" smtClean="0">
                <a:solidFill>
                  <a:srgbClr val="404040"/>
                </a:solidFill>
              </a:rPr>
              <a:t> die haben sie </a:t>
            </a:r>
            <a:r>
              <a:rPr lang="nl-NL" altLang="en-US" dirty="0" err="1" smtClean="0">
                <a:solidFill>
                  <a:srgbClr val="404040"/>
                </a:solidFill>
              </a:rPr>
              <a:t>erfunden</a:t>
            </a:r>
            <a:r>
              <a:rPr lang="nl-NL" altLang="en-US" dirty="0" smtClean="0">
                <a:solidFill>
                  <a:srgbClr val="404040"/>
                </a:solidFill>
              </a:rPr>
              <a:t>. </a:t>
            </a:r>
            <a:r>
              <a:rPr lang="nl-NL" altLang="en-US" dirty="0" err="1" smtClean="0">
                <a:solidFill>
                  <a:srgbClr val="404040"/>
                </a:solidFill>
              </a:rPr>
              <a:t>Dabei</a:t>
            </a:r>
            <a:r>
              <a:rPr lang="nl-NL" altLang="en-US" dirty="0" smtClean="0">
                <a:solidFill>
                  <a:srgbClr val="404040"/>
                </a:solidFill>
              </a:rPr>
              <a:t> ging die </a:t>
            </a:r>
            <a:r>
              <a:rPr lang="nl-NL" altLang="en-US" dirty="0" err="1" smtClean="0">
                <a:solidFill>
                  <a:srgbClr val="404040"/>
                </a:solidFill>
              </a:rPr>
              <a:t>deutsche</a:t>
            </a:r>
            <a:r>
              <a:rPr lang="nl-NL" altLang="en-US" dirty="0" smtClean="0">
                <a:solidFill>
                  <a:srgbClr val="404040"/>
                </a:solidFill>
              </a:rPr>
              <a:t> </a:t>
            </a:r>
            <a:r>
              <a:rPr lang="nl-NL" altLang="en-US" dirty="0" err="1" smtClean="0">
                <a:solidFill>
                  <a:srgbClr val="404040"/>
                </a:solidFill>
              </a:rPr>
              <a:t>Wurst</a:t>
            </a:r>
            <a:r>
              <a:rPr lang="nl-NL" altLang="en-US" dirty="0" smtClean="0">
                <a:solidFill>
                  <a:srgbClr val="404040"/>
                </a:solidFill>
              </a:rPr>
              <a:t> </a:t>
            </a:r>
            <a:r>
              <a:rPr lang="nl-NL" altLang="en-US" dirty="0" err="1" smtClean="0">
                <a:solidFill>
                  <a:srgbClr val="404040"/>
                </a:solidFill>
              </a:rPr>
              <a:t>mit</a:t>
            </a:r>
            <a:r>
              <a:rPr lang="nl-NL" altLang="en-US" dirty="0" smtClean="0">
                <a:solidFill>
                  <a:srgbClr val="404040"/>
                </a:solidFill>
              </a:rPr>
              <a:t> </a:t>
            </a:r>
            <a:r>
              <a:rPr lang="nl-NL" altLang="en-US" dirty="0" err="1" smtClean="0">
                <a:solidFill>
                  <a:srgbClr val="404040"/>
                </a:solidFill>
              </a:rPr>
              <a:t>dem</a:t>
            </a:r>
            <a:r>
              <a:rPr lang="nl-NL" altLang="en-US" dirty="0" smtClean="0">
                <a:solidFill>
                  <a:srgbClr val="404040"/>
                </a:solidFill>
              </a:rPr>
              <a:t> </a:t>
            </a:r>
            <a:r>
              <a:rPr lang="nl-NL" altLang="en-US" dirty="0" err="1" smtClean="0">
                <a:solidFill>
                  <a:srgbClr val="404040"/>
                </a:solidFill>
              </a:rPr>
              <a:t>indischen</a:t>
            </a:r>
            <a:r>
              <a:rPr lang="nl-NL" altLang="en-US" dirty="0" smtClean="0">
                <a:solidFill>
                  <a:srgbClr val="404040"/>
                </a:solidFill>
              </a:rPr>
              <a:t> Curry </a:t>
            </a:r>
            <a:r>
              <a:rPr lang="nl-NL" altLang="en-US" dirty="0" err="1" smtClean="0">
                <a:solidFill>
                  <a:srgbClr val="404040"/>
                </a:solidFill>
              </a:rPr>
              <a:t>eine</a:t>
            </a:r>
            <a:r>
              <a:rPr lang="nl-NL" altLang="en-US" dirty="0" smtClean="0">
                <a:solidFill>
                  <a:srgbClr val="404040"/>
                </a:solidFill>
              </a:rPr>
              <a:t> </a:t>
            </a:r>
            <a:r>
              <a:rPr lang="nl-NL" altLang="en-US" dirty="0" err="1" smtClean="0">
                <a:solidFill>
                  <a:srgbClr val="404040"/>
                </a:solidFill>
              </a:rPr>
              <a:t>glückliche</a:t>
            </a:r>
            <a:r>
              <a:rPr lang="nl-NL" altLang="en-US" dirty="0" smtClean="0">
                <a:solidFill>
                  <a:srgbClr val="404040"/>
                </a:solidFill>
              </a:rPr>
              <a:t> </a:t>
            </a:r>
            <a:r>
              <a:rPr lang="nl-NL" altLang="en-US" dirty="0" err="1" smtClean="0">
                <a:solidFill>
                  <a:srgbClr val="404040"/>
                </a:solidFill>
              </a:rPr>
              <a:t>Ehe</a:t>
            </a:r>
            <a:r>
              <a:rPr lang="nl-NL" altLang="en-US" dirty="0" smtClean="0">
                <a:solidFill>
                  <a:srgbClr val="404040"/>
                </a:solidFill>
              </a:rPr>
              <a:t> </a:t>
            </a:r>
            <a:r>
              <a:rPr lang="nl-NL" altLang="en-US" dirty="0" err="1" smtClean="0">
                <a:solidFill>
                  <a:srgbClr val="404040"/>
                </a:solidFill>
              </a:rPr>
              <a:t>ein</a:t>
            </a:r>
            <a:r>
              <a:rPr lang="nl-NL" altLang="en-US" dirty="0" smtClean="0">
                <a:solidFill>
                  <a:srgbClr val="404040"/>
                </a:solidFill>
              </a:rPr>
              <a:t> – </a:t>
            </a:r>
            <a:r>
              <a:rPr lang="nl-NL" altLang="en-US" dirty="0" err="1" smtClean="0">
                <a:solidFill>
                  <a:srgbClr val="404040"/>
                </a:solidFill>
              </a:rPr>
              <a:t>ein</a:t>
            </a:r>
            <a:r>
              <a:rPr lang="nl-NL" altLang="en-US" dirty="0" smtClean="0">
                <a:solidFill>
                  <a:srgbClr val="404040"/>
                </a:solidFill>
              </a:rPr>
              <a:t> </a:t>
            </a:r>
            <a:r>
              <a:rPr lang="nl-NL" altLang="en-US" dirty="0" err="1" smtClean="0">
                <a:solidFill>
                  <a:srgbClr val="404040"/>
                </a:solidFill>
              </a:rPr>
              <a:t>Traumpaar</a:t>
            </a:r>
            <a:r>
              <a:rPr lang="nl-NL" altLang="en-US" dirty="0" smtClean="0">
                <a:solidFill>
                  <a:srgbClr val="404040"/>
                </a:solidFill>
              </a:rPr>
              <a:t>.</a:t>
            </a:r>
          </a:p>
          <a:p>
            <a:pPr marL="0" lvl="1" indent="0">
              <a:buFont typeface="Arial" charset="0"/>
              <a:buNone/>
            </a:pPr>
            <a:endParaRPr lang="nl-NL" altLang="en-US" dirty="0" smtClean="0">
              <a:solidFill>
                <a:srgbClr val="404040"/>
              </a:solidFill>
            </a:endParaRPr>
          </a:p>
          <a:p>
            <a:pPr marL="0" lvl="1" indent="0">
              <a:buFont typeface="Arial" charset="0"/>
              <a:buNone/>
            </a:pPr>
            <a:endParaRPr lang="nl-NL" altLang="en-US" dirty="0" smtClean="0">
              <a:solidFill>
                <a:srgbClr val="404040"/>
              </a:solidFill>
            </a:endParaRPr>
          </a:p>
          <a:p>
            <a:pPr marL="0" lvl="1" indent="0">
              <a:buFont typeface="Arial" charset="0"/>
              <a:buNone/>
            </a:pPr>
            <a:endParaRPr lang="nl-NL" altLang="en-US" dirty="0">
              <a:solidFill>
                <a:srgbClr val="404040"/>
              </a:solidFill>
            </a:endParaRPr>
          </a:p>
          <a:p>
            <a:pPr marL="0" lvl="1" indent="0">
              <a:buFont typeface="Arial" charset="0"/>
              <a:buNone/>
            </a:pPr>
            <a:endParaRPr lang="nl-NL" altLang="en-US" dirty="0">
              <a:solidFill>
                <a:srgbClr val="404040"/>
              </a:solidFill>
            </a:endParaRPr>
          </a:p>
          <a:p>
            <a:pPr marL="0" lvl="1" indent="0">
              <a:buFont typeface="Arial" charset="0"/>
              <a:buNone/>
            </a:pPr>
            <a:r>
              <a:rPr lang="nl-NL" altLang="en-US" dirty="0" smtClean="0">
                <a:solidFill>
                  <a:srgbClr val="404040"/>
                </a:solidFill>
              </a:rPr>
              <a:t>	</a:t>
            </a:r>
          </a:p>
          <a:p>
            <a:pPr marL="0" lvl="1" indent="0" defTabSz="1468438">
              <a:buNone/>
              <a:tabLst>
                <a:tab pos="3763963" algn="l"/>
                <a:tab pos="4124325" algn="l"/>
              </a:tabLst>
            </a:pPr>
            <a:r>
              <a:rPr lang="nl-NL" altLang="en-US" i="1" dirty="0" smtClean="0">
                <a:solidFill>
                  <a:srgbClr val="404040"/>
                </a:solidFill>
              </a:rPr>
              <a:t>“Curry” </a:t>
            </a:r>
            <a:r>
              <a:rPr lang="nl-NL" altLang="en-US" dirty="0" err="1" smtClean="0">
                <a:solidFill>
                  <a:srgbClr val="404040"/>
                </a:solidFill>
              </a:rPr>
              <a:t>stammt</a:t>
            </a:r>
            <a:r>
              <a:rPr lang="nl-NL" altLang="en-US" dirty="0" smtClean="0">
                <a:solidFill>
                  <a:srgbClr val="404040"/>
                </a:solidFill>
              </a:rPr>
              <a:t> </a:t>
            </a:r>
            <a:r>
              <a:rPr lang="nl-NL" altLang="en-US" dirty="0" err="1" smtClean="0">
                <a:solidFill>
                  <a:srgbClr val="404040"/>
                </a:solidFill>
              </a:rPr>
              <a:t>von</a:t>
            </a:r>
            <a:r>
              <a:rPr lang="nl-NL" altLang="en-US" dirty="0" smtClean="0">
                <a:solidFill>
                  <a:srgbClr val="404040"/>
                </a:solidFill>
              </a:rPr>
              <a:t> </a:t>
            </a:r>
            <a:r>
              <a:rPr lang="nl-NL" altLang="en-US" i="1" dirty="0" smtClean="0">
                <a:solidFill>
                  <a:srgbClr val="404040"/>
                </a:solidFill>
              </a:rPr>
              <a:t>“</a:t>
            </a:r>
            <a:r>
              <a:rPr lang="nl-NL" altLang="en-US" i="1" dirty="0" err="1" smtClean="0">
                <a:solidFill>
                  <a:srgbClr val="404040"/>
                </a:solidFill>
              </a:rPr>
              <a:t>kari</a:t>
            </a:r>
            <a:r>
              <a:rPr lang="nl-NL" altLang="en-US" i="1" dirty="0" smtClean="0">
                <a:solidFill>
                  <a:srgbClr val="404040"/>
                </a:solidFill>
              </a:rPr>
              <a:t>” </a:t>
            </a:r>
            <a:r>
              <a:rPr lang="nl-NL" altLang="en-US" dirty="0" err="1" smtClean="0">
                <a:solidFill>
                  <a:srgbClr val="404040"/>
                </a:solidFill>
              </a:rPr>
              <a:t>aus</a:t>
            </a:r>
            <a:r>
              <a:rPr lang="nl-NL" altLang="en-US" dirty="0" smtClean="0">
                <a:solidFill>
                  <a:srgbClr val="404040"/>
                </a:solidFill>
              </a:rPr>
              <a:t> der </a:t>
            </a:r>
            <a:r>
              <a:rPr lang="nl-NL" altLang="en-US" dirty="0" err="1" smtClean="0">
                <a:solidFill>
                  <a:srgbClr val="404040"/>
                </a:solidFill>
              </a:rPr>
              <a:t>indischen</a:t>
            </a:r>
            <a:r>
              <a:rPr lang="nl-NL" altLang="en-US" dirty="0" smtClean="0">
                <a:solidFill>
                  <a:srgbClr val="404040"/>
                </a:solidFill>
              </a:rPr>
              <a:t> Tamil-</a:t>
            </a:r>
            <a:r>
              <a:rPr lang="nl-NL" altLang="en-US" dirty="0" err="1" smtClean="0">
                <a:solidFill>
                  <a:srgbClr val="404040"/>
                </a:solidFill>
              </a:rPr>
              <a:t>Sprache</a:t>
            </a:r>
            <a:r>
              <a:rPr lang="nl-NL" altLang="en-US" i="1" dirty="0" smtClean="0">
                <a:solidFill>
                  <a:srgbClr val="404040"/>
                </a:solidFill>
              </a:rPr>
              <a:t>. </a:t>
            </a:r>
          </a:p>
          <a:p>
            <a:pPr marL="0" lvl="1" indent="0" defTabSz="1468438">
              <a:buNone/>
              <a:tabLst>
                <a:tab pos="3763963" algn="l"/>
                <a:tab pos="4124325" algn="l"/>
              </a:tabLst>
            </a:pPr>
            <a:r>
              <a:rPr lang="nl-NL" altLang="en-US" dirty="0" smtClean="0">
                <a:solidFill>
                  <a:srgbClr val="404040"/>
                </a:solidFill>
              </a:rPr>
              <a:t>Was </a:t>
            </a:r>
            <a:r>
              <a:rPr lang="nl-NL" altLang="en-US" dirty="0" err="1" smtClean="0">
                <a:solidFill>
                  <a:srgbClr val="404040"/>
                </a:solidFill>
              </a:rPr>
              <a:t>bedeutet</a:t>
            </a:r>
            <a:r>
              <a:rPr lang="nl-NL" altLang="en-US" dirty="0" smtClean="0">
                <a:solidFill>
                  <a:srgbClr val="404040"/>
                </a:solidFill>
              </a:rPr>
              <a:t> es </a:t>
            </a:r>
            <a:r>
              <a:rPr lang="nl-NL" altLang="en-US" dirty="0" err="1" smtClean="0">
                <a:solidFill>
                  <a:srgbClr val="404040"/>
                </a:solidFill>
              </a:rPr>
              <a:t>ursprünglich</a:t>
            </a:r>
            <a:r>
              <a:rPr lang="nl-NL" altLang="en-US" dirty="0">
                <a:solidFill>
                  <a:srgbClr val="404040"/>
                </a:solidFill>
              </a:rPr>
              <a:t>?	</a:t>
            </a:r>
            <a:r>
              <a:rPr lang="nl-NL" altLang="en-US" dirty="0" smtClean="0">
                <a:solidFill>
                  <a:schemeClr val="accent1"/>
                </a:solidFill>
              </a:rPr>
              <a:t>A)  </a:t>
            </a:r>
            <a:r>
              <a:rPr lang="nl-NL" altLang="en-US" dirty="0">
                <a:solidFill>
                  <a:schemeClr val="accent1"/>
                </a:solidFill>
              </a:rPr>
              <a:t> </a:t>
            </a:r>
            <a:r>
              <a:rPr lang="nl-NL" altLang="en-US" dirty="0" err="1" smtClean="0">
                <a:solidFill>
                  <a:srgbClr val="404040"/>
                </a:solidFill>
              </a:rPr>
              <a:t>Gelb</a:t>
            </a:r>
            <a:r>
              <a:rPr lang="nl-NL" altLang="en-US" dirty="0" smtClean="0">
                <a:solidFill>
                  <a:srgbClr val="404040"/>
                </a:solidFill>
              </a:rPr>
              <a:t>   </a:t>
            </a:r>
            <a:r>
              <a:rPr lang="nl-NL" altLang="en-US" b="1" dirty="0" smtClean="0">
                <a:solidFill>
                  <a:srgbClr val="404040"/>
                </a:solidFill>
              </a:rPr>
              <a:t>(</a:t>
            </a:r>
            <a:r>
              <a:rPr lang="nl-NL" altLang="en-US" b="1" dirty="0">
                <a:solidFill>
                  <a:srgbClr val="404040"/>
                </a:solidFill>
              </a:rPr>
              <a:t>R)</a:t>
            </a:r>
          </a:p>
          <a:p>
            <a:pPr marL="4221163" lvl="3" indent="-457200">
              <a:buFont typeface="Wingdings" panose="05000000000000000000" pitchFamily="2" charset="2"/>
              <a:buAutoNum type="alphaUcParenR" startAt="2"/>
              <a:defRPr/>
            </a:pPr>
            <a:r>
              <a:rPr lang="nl-NL" sz="2000" dirty="0" err="1" smtClean="0">
                <a:solidFill>
                  <a:srgbClr val="404040"/>
                </a:solidFill>
              </a:rPr>
              <a:t>Sauce</a:t>
            </a:r>
            <a:r>
              <a:rPr lang="nl-NL" sz="2000" dirty="0" smtClean="0">
                <a:solidFill>
                  <a:srgbClr val="404040"/>
                </a:solidFill>
              </a:rPr>
              <a:t> </a:t>
            </a:r>
            <a:r>
              <a:rPr lang="nl-NL" sz="2000" b="1" dirty="0" smtClean="0">
                <a:solidFill>
                  <a:srgbClr val="404040"/>
                </a:solidFill>
              </a:rPr>
              <a:t>(I)</a:t>
            </a:r>
            <a:endParaRPr lang="nl-NL" sz="2000" b="1" dirty="0">
              <a:solidFill>
                <a:srgbClr val="404040"/>
              </a:solidFill>
            </a:endParaRPr>
          </a:p>
          <a:p>
            <a:pPr marL="4211638" lvl="3" indent="-447675">
              <a:buFont typeface="Arial" charset="0"/>
              <a:buAutoNum type="alphaUcParenR" startAt="2"/>
              <a:defRPr/>
            </a:pPr>
            <a:r>
              <a:rPr lang="nl-NL" sz="2000" dirty="0" smtClean="0">
                <a:solidFill>
                  <a:srgbClr val="404040"/>
                </a:solidFill>
              </a:rPr>
              <a:t>Scharf </a:t>
            </a:r>
            <a:r>
              <a:rPr lang="nl-NL" sz="2000" b="1" dirty="0" smtClean="0">
                <a:solidFill>
                  <a:srgbClr val="404040"/>
                </a:solidFill>
              </a:rPr>
              <a:t>(P)</a:t>
            </a:r>
            <a:endParaRPr lang="nl-NL" sz="2000" b="1" dirty="0">
              <a:solidFill>
                <a:srgbClr val="404040"/>
              </a:solidFill>
            </a:endParaRPr>
          </a:p>
          <a:p>
            <a:pPr marL="0" lvl="1" indent="0">
              <a:buFont typeface="Arial" charset="0"/>
              <a:buNone/>
            </a:pPr>
            <a:endParaRPr lang="nl-NL" altLang="en-US" sz="2100" dirty="0" smtClean="0">
              <a:solidFill>
                <a:srgbClr val="404040"/>
              </a:solidFill>
            </a:endParaRPr>
          </a:p>
        </p:txBody>
      </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644008" y="3516879"/>
            <a:ext cx="2952328" cy="738664"/>
          </a:xfrm>
          <a:prstGeom prst="rect">
            <a:avLst/>
          </a:prstGeom>
          <a:noFill/>
        </p:spPr>
        <p:txBody>
          <a:bodyPr wrap="square" rtlCol="0">
            <a:spAutoFit/>
          </a:bodyPr>
          <a:lstStyle/>
          <a:p>
            <a:r>
              <a:rPr lang="de-DE" sz="1400" dirty="0" smtClean="0">
                <a:solidFill>
                  <a:srgbClr val="404040"/>
                </a:solidFill>
                <a:latin typeface="+mn-lt"/>
              </a:rPr>
              <a:t>Die Currywurst als eine typisch deutsche Erfindung auf einer Briefmarke aus dem Jahr 2011. </a:t>
            </a:r>
            <a:endParaRPr lang="de-DE" sz="1400" dirty="0">
              <a:solidFill>
                <a:srgbClr val="404040"/>
              </a:solidFill>
              <a:latin typeface="+mn-lt"/>
            </a:endParaRPr>
          </a:p>
        </p:txBody>
      </p:sp>
      <p:sp>
        <p:nvSpPr>
          <p:cNvPr id="5" name="Textfeld 4"/>
          <p:cNvSpPr txBox="1"/>
          <p:nvPr/>
        </p:nvSpPr>
        <p:spPr>
          <a:xfrm>
            <a:off x="2555776" y="3503520"/>
            <a:ext cx="1368152" cy="1223412"/>
          </a:xfrm>
          <a:prstGeom prst="rect">
            <a:avLst/>
          </a:prstGeom>
          <a:noFill/>
        </p:spPr>
        <p:txBody>
          <a:bodyPr wrap="square" rtlCol="0">
            <a:spAutoFit/>
          </a:bodyPr>
          <a:lstStyle/>
          <a:p>
            <a:r>
              <a:rPr lang="de-DE" sz="1050" dirty="0" smtClean="0">
                <a:hlinkClick r:id="rId4"/>
              </a:rPr>
              <a:t>https</a:t>
            </a:r>
            <a:r>
              <a:rPr lang="de-DE" sz="1050" dirty="0">
                <a:hlinkClick r:id="rId4"/>
              </a:rPr>
              <a:t>://de.wikipedia.org/wiki/Currywurst#/</a:t>
            </a:r>
            <a:r>
              <a:rPr lang="de-DE" sz="1050" dirty="0" smtClean="0">
                <a:hlinkClick r:id="rId4"/>
              </a:rPr>
              <a:t>media/File:DPAG_2011_Deutsche_Erfindungen_Alltag.jpg</a:t>
            </a:r>
            <a:r>
              <a:rPr lang="de-DE" sz="1050" dirty="0" smtClean="0"/>
              <a:t>, Fotograf: Thomas </a:t>
            </a:r>
            <a:r>
              <a:rPr lang="de-DE" sz="1050" dirty="0" err="1" smtClean="0"/>
              <a:t>Serres</a:t>
            </a:r>
            <a:endParaRPr lang="de-DE" sz="1050" dirty="0"/>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3191321"/>
            <a:ext cx="2448272" cy="149362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Antwort</a:t>
            </a:r>
            <a:endParaRPr lang="en-US" sz="3400" b="1" dirty="0">
              <a:solidFill>
                <a:schemeClr val="accent1"/>
              </a:solidFill>
            </a:endParaRPr>
          </a:p>
        </p:txBody>
      </p:sp>
      <p:sp>
        <p:nvSpPr>
          <p:cNvPr id="11267" name="Content Placeholder 2"/>
          <p:cNvSpPr>
            <a:spLocks noGrp="1"/>
          </p:cNvSpPr>
          <p:nvPr>
            <p:ph idx="1"/>
          </p:nvPr>
        </p:nvSpPr>
        <p:spPr>
          <a:xfrm>
            <a:off x="539552" y="1340768"/>
            <a:ext cx="8229600" cy="5141913"/>
          </a:xfrm>
        </p:spPr>
        <p:txBody>
          <a:bodyPr/>
          <a:lstStyle/>
          <a:p>
            <a:pPr marL="2377440" lvl="8" indent="-457200">
              <a:buFont typeface="Wingdings" panose="05000000000000000000" pitchFamily="2" charset="2"/>
              <a:buAutoNum type="alphaUcParenR" startAt="2"/>
              <a:defRPr/>
            </a:pPr>
            <a:r>
              <a:rPr lang="nl-NL" sz="2000" dirty="0" smtClean="0"/>
              <a:t> </a:t>
            </a:r>
            <a:r>
              <a:rPr lang="nl-NL" sz="2000" dirty="0" err="1" smtClean="0">
                <a:solidFill>
                  <a:srgbClr val="404040"/>
                </a:solidFill>
              </a:rPr>
              <a:t>Sauce</a:t>
            </a:r>
            <a:endParaRPr lang="nl-NL" sz="2000" b="1" dirty="0">
              <a:solidFill>
                <a:srgbClr val="404040"/>
              </a:solidFill>
            </a:endParaRPr>
          </a:p>
          <a:p>
            <a:pPr marL="2377440" lvl="8" indent="-457200">
              <a:buClr>
                <a:srgbClr val="F07F09"/>
              </a:buClr>
              <a:buFont typeface="Wingdings" panose="05000000000000000000" pitchFamily="2" charset="2"/>
              <a:buAutoNum type="alphaUcParenR" startAt="2"/>
              <a:defRPr/>
            </a:pPr>
            <a:endParaRPr lang="nl-NL" sz="2000" b="1" dirty="0"/>
          </a:p>
          <a:p>
            <a:pPr marL="0" indent="0" algn="ctr">
              <a:buFont typeface="Arial" charset="0"/>
              <a:buNone/>
            </a:pPr>
            <a:endParaRPr lang="nl-NL" altLang="en-US" dirty="0" smtClean="0"/>
          </a:p>
          <a:p>
            <a:pPr marL="0" indent="0" algn="ctr">
              <a:buFont typeface="Arial" charset="0"/>
              <a:buNone/>
            </a:pPr>
            <a:endParaRPr lang="nl-NL" altLang="en-US" dirty="0" smtClean="0"/>
          </a:p>
          <a:p>
            <a:pPr marL="0" indent="0" algn="ctr">
              <a:buFont typeface="Arial" charset="0"/>
              <a:buNone/>
            </a:pPr>
            <a:endParaRPr lang="nl-NL" altLang="en-US" dirty="0" smtClean="0"/>
          </a:p>
          <a:p>
            <a:pPr marL="0" indent="0">
              <a:buFont typeface="Arial" charset="0"/>
              <a:buNone/>
            </a:pPr>
            <a:endParaRPr lang="nl-NL" altLang="en-US" sz="1000" dirty="0" smtClean="0"/>
          </a:p>
          <a:p>
            <a:pPr marL="0" indent="0">
              <a:buFont typeface="Arial" charset="0"/>
              <a:buNone/>
            </a:pPr>
            <a:endParaRPr lang="nl-NL" altLang="en-US" sz="1000" dirty="0" smtClean="0"/>
          </a:p>
          <a:p>
            <a:pPr marL="0" indent="0">
              <a:buFont typeface="Arial" charset="0"/>
              <a:buNone/>
            </a:pPr>
            <a:r>
              <a:rPr lang="nl-NL" altLang="en-US" sz="1000" dirty="0" smtClean="0"/>
              <a:t>			</a:t>
            </a:r>
            <a:endParaRPr lang="en-US" altLang="en-US" sz="1000" dirty="0" smtClean="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497" y="5877272"/>
            <a:ext cx="1023823" cy="612068"/>
          </a:xfrm>
          <a:prstGeom prst="rect">
            <a:avLst/>
          </a:prstGeom>
        </p:spPr>
      </p:pic>
      <p:sp>
        <p:nvSpPr>
          <p:cNvPr id="3" name="Textfeld 2"/>
          <p:cNvSpPr txBox="1"/>
          <p:nvPr/>
        </p:nvSpPr>
        <p:spPr>
          <a:xfrm>
            <a:off x="1702320" y="5644697"/>
            <a:ext cx="7207275" cy="1077218"/>
          </a:xfrm>
          <a:prstGeom prst="rect">
            <a:avLst/>
          </a:prstGeom>
          <a:noFill/>
        </p:spPr>
        <p:txBody>
          <a:bodyPr wrap="square" rtlCol="0">
            <a:spAutoFit/>
          </a:bodyPr>
          <a:lstStyle/>
          <a:p>
            <a:r>
              <a:rPr lang="de-DE" sz="1600" dirty="0" smtClean="0">
                <a:solidFill>
                  <a:srgbClr val="404040"/>
                </a:solidFill>
                <a:latin typeface="+mn-lt"/>
              </a:rPr>
              <a:t>Das Wort </a:t>
            </a:r>
            <a:r>
              <a:rPr lang="de-DE" sz="1600" i="1" dirty="0" smtClean="0">
                <a:solidFill>
                  <a:srgbClr val="404040"/>
                </a:solidFill>
                <a:latin typeface="+mn-lt"/>
              </a:rPr>
              <a:t>„Curry“ </a:t>
            </a:r>
            <a:r>
              <a:rPr lang="de-DE" sz="1600" dirty="0" smtClean="0">
                <a:solidFill>
                  <a:srgbClr val="404040"/>
                </a:solidFill>
                <a:latin typeface="+mn-lt"/>
              </a:rPr>
              <a:t>kommt vom tamilischen </a:t>
            </a:r>
            <a:r>
              <a:rPr lang="de-DE" sz="1600" i="1" dirty="0" smtClean="0">
                <a:solidFill>
                  <a:srgbClr val="404040"/>
                </a:solidFill>
                <a:latin typeface="+mn-lt"/>
              </a:rPr>
              <a:t>„</a:t>
            </a:r>
            <a:r>
              <a:rPr lang="de-DE" sz="1600" i="1" dirty="0" err="1" smtClean="0">
                <a:solidFill>
                  <a:srgbClr val="404040"/>
                </a:solidFill>
                <a:latin typeface="+mn-lt"/>
              </a:rPr>
              <a:t>kari</a:t>
            </a:r>
            <a:r>
              <a:rPr lang="de-DE" sz="1600" i="1" dirty="0" smtClean="0">
                <a:solidFill>
                  <a:srgbClr val="404040"/>
                </a:solidFill>
                <a:latin typeface="+mn-lt"/>
              </a:rPr>
              <a:t>“ </a:t>
            </a:r>
            <a:r>
              <a:rPr lang="de-DE" sz="1600" dirty="0" smtClean="0">
                <a:solidFill>
                  <a:srgbClr val="404040"/>
                </a:solidFill>
                <a:latin typeface="+mn-lt"/>
              </a:rPr>
              <a:t>und bezeichnet eine Art Ragout oder einen Eintopf, zu dem meist Reis oder Brot gereicht wird.</a:t>
            </a:r>
          </a:p>
          <a:p>
            <a:r>
              <a:rPr lang="de-DE" sz="1600" dirty="0" smtClean="0">
                <a:solidFill>
                  <a:srgbClr val="404040"/>
                </a:solidFill>
                <a:latin typeface="+mn-lt"/>
              </a:rPr>
              <a:t>Das gelbe Gewürz auf der deutschen Currywurst wird auch „Currypulver“ genannt.</a:t>
            </a:r>
            <a:endParaRPr lang="de-DE" sz="1600" dirty="0">
              <a:solidFill>
                <a:srgbClr val="404040"/>
              </a:solidFill>
              <a:latin typeface="+mn-lt"/>
            </a:endParaRPr>
          </a:p>
        </p:txBody>
      </p:sp>
      <p:pic>
        <p:nvPicPr>
          <p:cNvPr id="4098" name="Picture 2" descr="C:\Users\GIC009939\AppData\Local\Microsoft\Windows\Temporary Internet Files\Content.IE5\PL4D4MTZ\Eighth-note-4214-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3329533"/>
            <a:ext cx="282191" cy="52628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GIC009939\AppData\Local\Microsoft\Windows\Temporary Internet Files\Content.IE5\PL4D4MTZ\Eighth-note-4214-larg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2215" y="3855819"/>
            <a:ext cx="180000" cy="335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GIC009939\AppData\Local\Microsoft\Windows\Temporary Internet Files\Content.IE5\PL4D4MTZ\Eighth-note-4214-large[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3855819"/>
            <a:ext cx="253844" cy="47341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GIC009939\AppData\Local\Microsoft\Windows\Temporary Internet Files\Content.IE5\PL4D4MTZ\Eighth-note-4214-large[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7027" y="4047924"/>
            <a:ext cx="231932" cy="432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073158" y="1844824"/>
            <a:ext cx="5760640" cy="3508653"/>
          </a:xfrm>
          <a:prstGeom prst="rect">
            <a:avLst/>
          </a:prstGeom>
          <a:noFill/>
        </p:spPr>
        <p:txBody>
          <a:bodyPr wrap="square" rtlCol="0">
            <a:spAutoFit/>
          </a:bodyPr>
          <a:lstStyle/>
          <a:p>
            <a:r>
              <a:rPr lang="de-DE" dirty="0" smtClean="0">
                <a:solidFill>
                  <a:srgbClr val="404040"/>
                </a:solidFill>
                <a:latin typeface="+mn-lt"/>
              </a:rPr>
              <a:t>Herbert Grönemeyer besingt das deutsche Gericht:</a:t>
            </a:r>
          </a:p>
          <a:p>
            <a:endParaRPr lang="de-DE" dirty="0" smtClean="0">
              <a:solidFill>
                <a:srgbClr val="404040"/>
              </a:solidFill>
              <a:latin typeface="+mn-lt"/>
            </a:endParaRPr>
          </a:p>
          <a:p>
            <a:pPr algn="ctr"/>
            <a:r>
              <a:rPr lang="de-DE" sz="1600" b="1" u="sng" dirty="0" smtClean="0">
                <a:solidFill>
                  <a:schemeClr val="accent1"/>
                </a:solidFill>
                <a:latin typeface="+mn-lt"/>
                <a:hlinkClick r:id="rId9"/>
              </a:rPr>
              <a:t>Currywurst</a:t>
            </a:r>
            <a:endParaRPr lang="de-DE" sz="1600" b="1" u="sng" dirty="0" smtClean="0">
              <a:solidFill>
                <a:schemeClr val="accent1"/>
              </a:solidFill>
              <a:latin typeface="+mn-lt"/>
            </a:endParaRPr>
          </a:p>
          <a:p>
            <a:pPr algn="ctr"/>
            <a:endParaRPr lang="de-DE" sz="1600" i="1" dirty="0" smtClean="0">
              <a:solidFill>
                <a:srgbClr val="404040"/>
              </a:solidFill>
              <a:latin typeface="+mn-lt"/>
            </a:endParaRPr>
          </a:p>
          <a:p>
            <a:pPr algn="ctr"/>
            <a:r>
              <a:rPr lang="de-DE" sz="1100" dirty="0" err="1">
                <a:solidFill>
                  <a:srgbClr val="404040"/>
                </a:solidFill>
                <a:latin typeface="+mn-lt"/>
              </a:rPr>
              <a:t>Gehste</a:t>
            </a:r>
            <a:r>
              <a:rPr lang="de-DE" sz="1100" dirty="0">
                <a:solidFill>
                  <a:srgbClr val="404040"/>
                </a:solidFill>
                <a:latin typeface="+mn-lt"/>
              </a:rPr>
              <a:t> inne Stadt</a:t>
            </a:r>
            <a:br>
              <a:rPr lang="de-DE" sz="1100" dirty="0">
                <a:solidFill>
                  <a:srgbClr val="404040"/>
                </a:solidFill>
                <a:latin typeface="+mn-lt"/>
              </a:rPr>
            </a:br>
            <a:r>
              <a:rPr lang="de-DE" sz="1100" dirty="0" err="1">
                <a:solidFill>
                  <a:srgbClr val="404040"/>
                </a:solidFill>
                <a:latin typeface="+mn-lt"/>
              </a:rPr>
              <a:t>wat</a:t>
            </a:r>
            <a:r>
              <a:rPr lang="de-DE" sz="1100" dirty="0">
                <a:solidFill>
                  <a:srgbClr val="404040"/>
                </a:solidFill>
                <a:latin typeface="+mn-lt"/>
              </a:rPr>
              <a:t> macht dich da satt</a:t>
            </a:r>
            <a:br>
              <a:rPr lang="de-DE" sz="1100" dirty="0">
                <a:solidFill>
                  <a:srgbClr val="404040"/>
                </a:solidFill>
                <a:latin typeface="+mn-lt"/>
              </a:rPr>
            </a:br>
            <a:r>
              <a:rPr lang="de-DE" sz="1100" dirty="0">
                <a:solidFill>
                  <a:srgbClr val="404040"/>
                </a:solidFill>
                <a:latin typeface="+mn-lt"/>
              </a:rPr>
              <a:t>'ne </a:t>
            </a:r>
            <a:r>
              <a:rPr lang="de-DE" sz="1100" dirty="0" smtClean="0">
                <a:solidFill>
                  <a:srgbClr val="404040"/>
                </a:solidFill>
                <a:latin typeface="+mn-lt"/>
              </a:rPr>
              <a:t>Currywurst</a:t>
            </a:r>
            <a:r>
              <a:rPr lang="de-DE" sz="1100" dirty="0">
                <a:solidFill>
                  <a:srgbClr val="404040"/>
                </a:solidFill>
                <a:latin typeface="+mn-lt"/>
              </a:rPr>
              <a:t/>
            </a:r>
            <a:br>
              <a:rPr lang="de-DE" sz="1100" dirty="0">
                <a:solidFill>
                  <a:srgbClr val="404040"/>
                </a:solidFill>
                <a:latin typeface="+mn-lt"/>
              </a:rPr>
            </a:br>
            <a:r>
              <a:rPr lang="de-DE" sz="1100" dirty="0">
                <a:solidFill>
                  <a:srgbClr val="404040"/>
                </a:solidFill>
                <a:latin typeface="+mn-lt"/>
              </a:rPr>
              <a:t/>
            </a:r>
            <a:br>
              <a:rPr lang="de-DE" sz="1100" dirty="0">
                <a:solidFill>
                  <a:srgbClr val="404040"/>
                </a:solidFill>
                <a:latin typeface="+mn-lt"/>
              </a:rPr>
            </a:br>
            <a:r>
              <a:rPr lang="de-DE" sz="1100" dirty="0" err="1">
                <a:solidFill>
                  <a:srgbClr val="404040"/>
                </a:solidFill>
                <a:latin typeface="+mn-lt"/>
              </a:rPr>
              <a:t>Kommste</a:t>
            </a:r>
            <a:r>
              <a:rPr lang="de-DE" sz="1100" dirty="0">
                <a:solidFill>
                  <a:srgbClr val="404040"/>
                </a:solidFill>
                <a:latin typeface="+mn-lt"/>
              </a:rPr>
              <a:t> </a:t>
            </a:r>
            <a:r>
              <a:rPr lang="de-DE" sz="1100" dirty="0" err="1">
                <a:solidFill>
                  <a:srgbClr val="404040"/>
                </a:solidFill>
                <a:latin typeface="+mn-lt"/>
              </a:rPr>
              <a:t>vonne</a:t>
            </a:r>
            <a:r>
              <a:rPr lang="de-DE" sz="1100" dirty="0">
                <a:solidFill>
                  <a:srgbClr val="404040"/>
                </a:solidFill>
                <a:latin typeface="+mn-lt"/>
              </a:rPr>
              <a:t> Schicht</a:t>
            </a:r>
            <a:br>
              <a:rPr lang="de-DE" sz="1100" dirty="0">
                <a:solidFill>
                  <a:srgbClr val="404040"/>
                </a:solidFill>
                <a:latin typeface="+mn-lt"/>
              </a:rPr>
            </a:br>
            <a:r>
              <a:rPr lang="de-DE" sz="1100" dirty="0" err="1">
                <a:solidFill>
                  <a:srgbClr val="404040"/>
                </a:solidFill>
                <a:latin typeface="+mn-lt"/>
              </a:rPr>
              <a:t>wat</a:t>
            </a:r>
            <a:r>
              <a:rPr lang="de-DE" sz="1100" dirty="0">
                <a:solidFill>
                  <a:srgbClr val="404040"/>
                </a:solidFill>
                <a:latin typeface="+mn-lt"/>
              </a:rPr>
              <a:t> </a:t>
            </a:r>
            <a:r>
              <a:rPr lang="de-DE" sz="1100" dirty="0" err="1">
                <a:solidFill>
                  <a:srgbClr val="404040"/>
                </a:solidFill>
                <a:latin typeface="+mn-lt"/>
              </a:rPr>
              <a:t>schönret</a:t>
            </a:r>
            <a:r>
              <a:rPr lang="de-DE" sz="1100" dirty="0">
                <a:solidFill>
                  <a:srgbClr val="404040"/>
                </a:solidFill>
                <a:latin typeface="+mn-lt"/>
              </a:rPr>
              <a:t> gibt et </a:t>
            </a:r>
            <a:r>
              <a:rPr lang="de-DE" sz="1100" dirty="0" err="1">
                <a:solidFill>
                  <a:srgbClr val="404040"/>
                </a:solidFill>
                <a:latin typeface="+mn-lt"/>
              </a:rPr>
              <a:t>nich</a:t>
            </a:r>
            <a:r>
              <a:rPr lang="de-DE" sz="1100" dirty="0">
                <a:solidFill>
                  <a:srgbClr val="404040"/>
                </a:solidFill>
                <a:latin typeface="+mn-lt"/>
              </a:rPr>
              <a:t/>
            </a:r>
            <a:br>
              <a:rPr lang="de-DE" sz="1100" dirty="0">
                <a:solidFill>
                  <a:srgbClr val="404040"/>
                </a:solidFill>
                <a:latin typeface="+mn-lt"/>
              </a:rPr>
            </a:br>
            <a:r>
              <a:rPr lang="de-DE" sz="1100" dirty="0">
                <a:solidFill>
                  <a:srgbClr val="404040"/>
                </a:solidFill>
                <a:latin typeface="+mn-lt"/>
              </a:rPr>
              <a:t>als wie Currywurst</a:t>
            </a:r>
            <a:br>
              <a:rPr lang="de-DE" sz="1100" dirty="0">
                <a:solidFill>
                  <a:srgbClr val="404040"/>
                </a:solidFill>
                <a:latin typeface="+mn-lt"/>
              </a:rPr>
            </a:br>
            <a:r>
              <a:rPr lang="de-DE" sz="1100" dirty="0">
                <a:solidFill>
                  <a:srgbClr val="404040"/>
                </a:solidFill>
                <a:latin typeface="+mn-lt"/>
              </a:rPr>
              <a:t/>
            </a:r>
            <a:br>
              <a:rPr lang="de-DE" sz="1100" dirty="0">
                <a:solidFill>
                  <a:srgbClr val="404040"/>
                </a:solidFill>
                <a:latin typeface="+mn-lt"/>
              </a:rPr>
            </a:br>
            <a:r>
              <a:rPr lang="de-DE" sz="1100" dirty="0">
                <a:solidFill>
                  <a:srgbClr val="404040"/>
                </a:solidFill>
                <a:latin typeface="+mn-lt"/>
              </a:rPr>
              <a:t>Mit Pommes dabei</a:t>
            </a:r>
            <a:br>
              <a:rPr lang="de-DE" sz="1100" dirty="0">
                <a:solidFill>
                  <a:srgbClr val="404040"/>
                </a:solidFill>
                <a:latin typeface="+mn-lt"/>
              </a:rPr>
            </a:br>
            <a:r>
              <a:rPr lang="de-DE" sz="1100" dirty="0">
                <a:solidFill>
                  <a:srgbClr val="404040"/>
                </a:solidFill>
                <a:latin typeface="+mn-lt"/>
              </a:rPr>
              <a:t>ach, dann </a:t>
            </a:r>
            <a:r>
              <a:rPr lang="de-DE" sz="1100" dirty="0" err="1">
                <a:solidFill>
                  <a:srgbClr val="404040"/>
                </a:solidFill>
                <a:latin typeface="+mn-lt"/>
              </a:rPr>
              <a:t>gebense</a:t>
            </a:r>
            <a:r>
              <a:rPr lang="de-DE" sz="1100" dirty="0">
                <a:solidFill>
                  <a:srgbClr val="404040"/>
                </a:solidFill>
                <a:latin typeface="+mn-lt"/>
              </a:rPr>
              <a:t> gleich zweimal Currywurst</a:t>
            </a:r>
            <a:br>
              <a:rPr lang="de-DE" sz="1100" dirty="0">
                <a:solidFill>
                  <a:srgbClr val="404040"/>
                </a:solidFill>
                <a:latin typeface="+mn-lt"/>
              </a:rPr>
            </a:br>
            <a:r>
              <a:rPr lang="de-DE" sz="1100" dirty="0">
                <a:solidFill>
                  <a:srgbClr val="404040"/>
                </a:solidFill>
                <a:latin typeface="+mn-lt"/>
              </a:rPr>
              <a:t/>
            </a:r>
            <a:br>
              <a:rPr lang="de-DE" sz="1100" dirty="0">
                <a:solidFill>
                  <a:srgbClr val="404040"/>
                </a:solidFill>
                <a:latin typeface="+mn-lt"/>
              </a:rPr>
            </a:br>
            <a:r>
              <a:rPr lang="de-DE" sz="1100" dirty="0">
                <a:solidFill>
                  <a:srgbClr val="404040"/>
                </a:solidFill>
                <a:latin typeface="+mn-lt"/>
              </a:rPr>
              <a:t>Biste richtig down</a:t>
            </a:r>
            <a:br>
              <a:rPr lang="de-DE" sz="1100" dirty="0">
                <a:solidFill>
                  <a:srgbClr val="404040"/>
                </a:solidFill>
                <a:latin typeface="+mn-lt"/>
              </a:rPr>
            </a:br>
            <a:r>
              <a:rPr lang="de-DE" sz="1100" dirty="0" err="1">
                <a:solidFill>
                  <a:srgbClr val="404040"/>
                </a:solidFill>
                <a:latin typeface="+mn-lt"/>
              </a:rPr>
              <a:t>brauchste</a:t>
            </a:r>
            <a:r>
              <a:rPr lang="de-DE" sz="1100" dirty="0">
                <a:solidFill>
                  <a:srgbClr val="404040"/>
                </a:solidFill>
                <a:latin typeface="+mn-lt"/>
              </a:rPr>
              <a:t> </a:t>
            </a:r>
            <a:r>
              <a:rPr lang="de-DE" sz="1100" dirty="0" err="1">
                <a:solidFill>
                  <a:srgbClr val="404040"/>
                </a:solidFill>
                <a:latin typeface="+mn-lt"/>
              </a:rPr>
              <a:t>wat</a:t>
            </a:r>
            <a:r>
              <a:rPr lang="de-DE" sz="1100" dirty="0">
                <a:solidFill>
                  <a:srgbClr val="404040"/>
                </a:solidFill>
                <a:latin typeface="+mn-lt"/>
              </a:rPr>
              <a:t> zu </a:t>
            </a:r>
            <a:r>
              <a:rPr lang="de-DE" sz="1100" dirty="0" err="1">
                <a:solidFill>
                  <a:srgbClr val="404040"/>
                </a:solidFill>
                <a:latin typeface="+mn-lt"/>
              </a:rPr>
              <a:t>kaun</a:t>
            </a:r>
            <a:r>
              <a:rPr lang="de-DE" sz="1100" dirty="0">
                <a:solidFill>
                  <a:srgbClr val="404040"/>
                </a:solidFill>
                <a:latin typeface="+mn-lt"/>
              </a:rPr>
              <a:t/>
            </a:r>
            <a:br>
              <a:rPr lang="de-DE" sz="1100" dirty="0">
                <a:solidFill>
                  <a:srgbClr val="404040"/>
                </a:solidFill>
                <a:latin typeface="+mn-lt"/>
              </a:rPr>
            </a:br>
            <a:r>
              <a:rPr lang="de-DE" sz="1100" dirty="0">
                <a:solidFill>
                  <a:srgbClr val="404040"/>
                </a:solidFill>
                <a:latin typeface="+mn-lt"/>
              </a:rPr>
              <a:t>'ne </a:t>
            </a:r>
            <a:r>
              <a:rPr lang="de-DE" sz="1100" dirty="0" smtClean="0">
                <a:solidFill>
                  <a:srgbClr val="404040"/>
                </a:solidFill>
                <a:latin typeface="+mn-lt"/>
              </a:rPr>
              <a:t>Currywurst</a:t>
            </a:r>
            <a:endParaRPr lang="de-DE" sz="1100" i="1" dirty="0" smtClean="0">
              <a:solidFill>
                <a:srgbClr val="404040"/>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NL" altLang="en-US" b="1" dirty="0" smtClean="0">
                <a:solidFill>
                  <a:schemeClr val="accent1"/>
                </a:solidFill>
              </a:rPr>
              <a:t/>
            </a:r>
            <a:br>
              <a:rPr lang="nl-NL" altLang="en-US" b="1" dirty="0" smtClean="0">
                <a:solidFill>
                  <a:schemeClr val="accent1"/>
                </a:solidFill>
              </a:rPr>
            </a:br>
            <a:r>
              <a:rPr lang="nl-NL" altLang="en-US" sz="3800" b="1" dirty="0" err="1" smtClean="0">
                <a:solidFill>
                  <a:schemeClr val="accent1"/>
                </a:solidFill>
              </a:rPr>
              <a:t>Frage</a:t>
            </a:r>
            <a:r>
              <a:rPr lang="nl-NL" altLang="en-US" sz="3800" b="1" dirty="0" smtClean="0">
                <a:solidFill>
                  <a:schemeClr val="accent1"/>
                </a:solidFill>
              </a:rPr>
              <a:t> 9: Wort-Chaos! </a:t>
            </a:r>
            <a:r>
              <a:rPr lang="nl-NL" altLang="en-US" b="1" dirty="0" smtClean="0">
                <a:solidFill>
                  <a:schemeClr val="accent1"/>
                </a:solidFill>
              </a:rPr>
              <a:t/>
            </a:r>
            <a:br>
              <a:rPr lang="nl-NL" altLang="en-US" b="1" dirty="0" smtClean="0">
                <a:solidFill>
                  <a:schemeClr val="accent1"/>
                </a:solidFill>
              </a:rPr>
            </a:br>
            <a:endParaRPr lang="en-US" dirty="0"/>
          </a:p>
        </p:txBody>
      </p:sp>
      <p:sp>
        <p:nvSpPr>
          <p:cNvPr id="3" name="Content Placeholder 2"/>
          <p:cNvSpPr>
            <a:spLocks noGrp="1"/>
          </p:cNvSpPr>
          <p:nvPr>
            <p:ph idx="1"/>
          </p:nvPr>
        </p:nvSpPr>
        <p:spPr>
          <a:xfrm>
            <a:off x="467544" y="1517154"/>
            <a:ext cx="8229600" cy="4826000"/>
          </a:xfrm>
        </p:spPr>
        <p:txBody>
          <a:bodyPr/>
          <a:lstStyle/>
          <a:p>
            <a:pPr marL="0" indent="0" eaLnBrk="1" fontAlgn="auto" hangingPunct="1">
              <a:spcAft>
                <a:spcPts val="0"/>
              </a:spcAft>
              <a:buClrTx/>
              <a:buSzTx/>
              <a:buFont typeface="Arial" charset="0"/>
              <a:buNone/>
              <a:defRPr/>
            </a:pPr>
            <a:endParaRPr lang="nl-NL" sz="400" dirty="0">
              <a:solidFill>
                <a:srgbClr val="404040"/>
              </a:solidFill>
              <a:sym typeface="Wingdings" pitchFamily="2" charset="2"/>
            </a:endParaRPr>
          </a:p>
          <a:p>
            <a:pPr marL="0" indent="0" eaLnBrk="1" fontAlgn="auto" hangingPunct="1">
              <a:spcAft>
                <a:spcPts val="0"/>
              </a:spcAft>
              <a:buClrTx/>
              <a:buSzTx/>
              <a:buNone/>
              <a:defRPr/>
            </a:pPr>
            <a:r>
              <a:rPr lang="nl-NL" dirty="0" smtClean="0">
                <a:solidFill>
                  <a:srgbClr val="404040"/>
                </a:solidFill>
                <a:sym typeface="Wingdings" pitchFamily="2" charset="2"/>
              </a:rPr>
              <a:t>	</a:t>
            </a:r>
            <a:r>
              <a:rPr lang="nl-NL" sz="2000" dirty="0" smtClean="0">
                <a:solidFill>
                  <a:srgbClr val="404040"/>
                </a:solidFill>
                <a:sym typeface="Wingdings" pitchFamily="2" charset="2"/>
              </a:rPr>
              <a:t>Seit drei </a:t>
            </a:r>
            <a:r>
              <a:rPr lang="nl-NL" sz="2000" dirty="0" err="1" smtClean="0">
                <a:solidFill>
                  <a:srgbClr val="404040"/>
                </a:solidFill>
                <a:sym typeface="Wingdings" pitchFamily="2" charset="2"/>
              </a:rPr>
              <a:t>Wochen</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hatte</a:t>
            </a:r>
            <a:r>
              <a:rPr lang="nl-NL" sz="2000" dirty="0" smtClean="0">
                <a:solidFill>
                  <a:srgbClr val="404040"/>
                </a:solidFill>
                <a:sym typeface="Wingdings" pitchFamily="2" charset="2"/>
              </a:rPr>
              <a:t> Jonas sein Zimmer nicht mehr 	aufgeräumt. Als seine </a:t>
            </a:r>
            <a:r>
              <a:rPr lang="nl-NL" sz="2000" dirty="0" err="1" smtClean="0">
                <a:solidFill>
                  <a:srgbClr val="404040"/>
                </a:solidFill>
                <a:sym typeface="Wingdings" pitchFamily="2" charset="2"/>
              </a:rPr>
              <a:t>Mutter</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hineinkam</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rief</a:t>
            </a:r>
            <a:r>
              <a:rPr lang="nl-NL" sz="2000" dirty="0" smtClean="0">
                <a:solidFill>
                  <a:srgbClr val="404040"/>
                </a:solidFill>
                <a:sym typeface="Wingdings" pitchFamily="2" charset="2"/>
              </a:rPr>
              <a:t> sie:</a:t>
            </a:r>
          </a:p>
          <a:p>
            <a:pPr marL="0" indent="0" eaLnBrk="1" fontAlgn="auto" hangingPunct="1">
              <a:spcAft>
                <a:spcPts val="0"/>
              </a:spcAft>
              <a:buClrTx/>
              <a:buSzTx/>
              <a:buNone/>
              <a:defRPr/>
            </a:pPr>
            <a:r>
              <a:rPr lang="nl-NL" sz="2000" dirty="0" smtClean="0">
                <a:solidFill>
                  <a:srgbClr val="404040"/>
                </a:solidFill>
                <a:sym typeface="Wingdings" pitchFamily="2" charset="2"/>
              </a:rPr>
              <a:t>	“Jonas, was ist hier für ein Chaos!” </a:t>
            </a:r>
          </a:p>
          <a:p>
            <a:pPr marL="0" indent="0" eaLnBrk="1" fontAlgn="auto" hangingPunct="1">
              <a:spcAft>
                <a:spcPts val="0"/>
              </a:spcAft>
              <a:buClrTx/>
              <a:buSzTx/>
              <a:buNone/>
              <a:defRPr/>
            </a:pP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Welches</a:t>
            </a:r>
            <a:r>
              <a:rPr lang="nl-NL" sz="2000" dirty="0" smtClean="0">
                <a:solidFill>
                  <a:srgbClr val="404040"/>
                </a:solidFill>
                <a:sym typeface="Wingdings" pitchFamily="2" charset="2"/>
              </a:rPr>
              <a:t> andere eingewanderte Wort </a:t>
            </a:r>
            <a:r>
              <a:rPr lang="nl-NL" sz="2000" dirty="0" err="1" smtClean="0">
                <a:solidFill>
                  <a:srgbClr val="404040"/>
                </a:solidFill>
                <a:sym typeface="Wingdings" pitchFamily="2" charset="2"/>
              </a:rPr>
              <a:t>bedeutet</a:t>
            </a:r>
            <a:r>
              <a:rPr lang="nl-NL" sz="2000" dirty="0" smtClean="0">
                <a:solidFill>
                  <a:srgbClr val="404040"/>
                </a:solidFill>
                <a:sym typeface="Wingdings" pitchFamily="2" charset="2"/>
              </a:rPr>
              <a:t> </a:t>
            </a:r>
            <a:r>
              <a:rPr lang="nl-NL" sz="2000" dirty="0" err="1" smtClean="0">
                <a:solidFill>
                  <a:srgbClr val="404040"/>
                </a:solidFill>
                <a:sym typeface="Wingdings" pitchFamily="2" charset="2"/>
              </a:rPr>
              <a:t>auch</a:t>
            </a:r>
            <a:r>
              <a:rPr lang="nl-NL" sz="2000" dirty="0" smtClean="0">
                <a:solidFill>
                  <a:srgbClr val="404040"/>
                </a:solidFill>
                <a:sym typeface="Wingdings" pitchFamily="2" charset="2"/>
              </a:rPr>
              <a:t> Chaos?</a:t>
            </a:r>
          </a:p>
          <a:p>
            <a:pPr marL="0" indent="0" eaLnBrk="1" fontAlgn="auto" hangingPunct="1">
              <a:spcAft>
                <a:spcPts val="0"/>
              </a:spcAft>
              <a:buClrTx/>
              <a:buSzTx/>
              <a:buNone/>
              <a:defRPr/>
            </a:pPr>
            <a:endParaRPr lang="nl-NL" sz="1000" dirty="0">
              <a:solidFill>
                <a:srgbClr val="404040"/>
              </a:solidFill>
              <a:sym typeface="Wingdings" pitchFamily="2" charset="2"/>
            </a:endParaRPr>
          </a:p>
          <a:p>
            <a:pPr marL="1462088" lvl="3" indent="-457200">
              <a:buFont typeface="Arial" charset="0"/>
              <a:buAutoNum type="alphaUcParenR"/>
              <a:defRPr/>
            </a:pPr>
            <a:r>
              <a:rPr lang="de-DE" sz="2000" dirty="0" err="1" smtClean="0">
                <a:solidFill>
                  <a:srgbClr val="404040"/>
                </a:solidFill>
              </a:rPr>
              <a:t>Kollumatto</a:t>
            </a:r>
            <a:r>
              <a:rPr lang="de-DE" sz="2000" dirty="0" smtClean="0">
                <a:solidFill>
                  <a:srgbClr val="404040"/>
                </a:solidFill>
              </a:rPr>
              <a:t>    </a:t>
            </a:r>
            <a:r>
              <a:rPr lang="de-DE" sz="2000" b="1" dirty="0">
                <a:solidFill>
                  <a:srgbClr val="404040"/>
                </a:solidFill>
              </a:rPr>
              <a:t>(E)</a:t>
            </a:r>
            <a:endParaRPr lang="nl-NL" sz="2000" b="1" dirty="0">
              <a:solidFill>
                <a:srgbClr val="404040"/>
              </a:solidFill>
            </a:endParaRPr>
          </a:p>
          <a:p>
            <a:pPr marL="1462088" lvl="3" indent="-457200">
              <a:buFont typeface="Arial" charset="0"/>
              <a:buAutoNum type="alphaUcParenR"/>
              <a:defRPr/>
            </a:pPr>
            <a:r>
              <a:rPr lang="nl-NL" sz="2000" dirty="0" err="1">
                <a:solidFill>
                  <a:srgbClr val="404040"/>
                </a:solidFill>
              </a:rPr>
              <a:t>Rabalustabo</a:t>
            </a:r>
            <a:r>
              <a:rPr lang="nl-NL" sz="2000" dirty="0">
                <a:solidFill>
                  <a:srgbClr val="404040"/>
                </a:solidFill>
              </a:rPr>
              <a:t> </a:t>
            </a:r>
            <a:r>
              <a:rPr lang="nl-NL" sz="2000" b="1" dirty="0">
                <a:solidFill>
                  <a:srgbClr val="404040"/>
                </a:solidFill>
              </a:rPr>
              <a:t>(A)</a:t>
            </a:r>
          </a:p>
          <a:p>
            <a:pPr marL="1462088" lvl="3" indent="-457200">
              <a:buFont typeface="Arial" charset="0"/>
              <a:buAutoNum type="alphaUcParenR"/>
              <a:defRPr/>
            </a:pPr>
            <a:r>
              <a:rPr lang="nl-NL" sz="2000" dirty="0" err="1">
                <a:solidFill>
                  <a:srgbClr val="404040"/>
                </a:solidFill>
              </a:rPr>
              <a:t>Tohuwabohu</a:t>
            </a:r>
            <a:r>
              <a:rPr lang="nl-NL" sz="2000" dirty="0">
                <a:solidFill>
                  <a:srgbClr val="404040"/>
                </a:solidFill>
              </a:rPr>
              <a:t> </a:t>
            </a:r>
            <a:r>
              <a:rPr lang="nl-NL" sz="2000" b="1" dirty="0" smtClean="0">
                <a:solidFill>
                  <a:srgbClr val="404040"/>
                </a:solidFill>
              </a:rPr>
              <a:t>(S)</a:t>
            </a:r>
            <a:endParaRPr lang="nl-NL" sz="2000" b="1" dirty="0">
              <a:solidFill>
                <a:srgbClr val="404040"/>
              </a:solidFill>
            </a:endParaRPr>
          </a:p>
          <a:p>
            <a:pPr marL="0" indent="0" eaLnBrk="1" fontAlgn="auto" hangingPunct="1">
              <a:spcAft>
                <a:spcPts val="0"/>
              </a:spcAft>
              <a:buClrTx/>
              <a:buSzTx/>
              <a:buNone/>
              <a:defRPr/>
            </a:pPr>
            <a:endParaRPr lang="nl-NL" dirty="0">
              <a:solidFill>
                <a:srgbClr val="404040"/>
              </a:solidFill>
              <a:sym typeface="Wingdings" pitchFamily="2" charset="2"/>
            </a:endParaRPr>
          </a:p>
          <a:p>
            <a:pPr>
              <a:buFontTx/>
              <a:buChar char="-"/>
              <a:defRPr/>
            </a:pPr>
            <a:endParaRPr lang="nl-NL" sz="2200" dirty="0">
              <a:solidFill>
                <a:srgbClr val="404040"/>
              </a:solidFill>
            </a:endParaRPr>
          </a:p>
          <a:p>
            <a:pPr marL="0" indent="0" eaLnBrk="1" fontAlgn="auto" hangingPunct="1">
              <a:spcAft>
                <a:spcPts val="0"/>
              </a:spcAft>
              <a:buClrTx/>
              <a:buSzTx/>
              <a:buFont typeface="Arial" charset="0"/>
              <a:buNone/>
              <a:defRPr/>
            </a:pPr>
            <a:r>
              <a:rPr lang="nl-NL" sz="1200" dirty="0" smtClean="0">
                <a:solidFill>
                  <a:srgbClr val="404040"/>
                </a:solidFill>
                <a:latin typeface="Franklin Gothic Book" pitchFamily="34" charset="0"/>
                <a:sym typeface="Wingdings" pitchFamily="2" charset="2"/>
              </a:rPr>
              <a:t>					</a:t>
            </a:r>
          </a:p>
          <a:p>
            <a:pPr marL="0" indent="0" eaLnBrk="1" fontAlgn="auto" hangingPunct="1">
              <a:spcAft>
                <a:spcPts val="0"/>
              </a:spcAft>
              <a:buClrTx/>
              <a:buSzTx/>
              <a:buFont typeface="Arial" charset="0"/>
              <a:buNone/>
              <a:defRPr/>
            </a:pPr>
            <a:endParaRPr lang="nl-NL" sz="1200" dirty="0">
              <a:solidFill>
                <a:srgbClr val="404040"/>
              </a:solidFill>
              <a:latin typeface="Franklin Gothic Book" pitchFamily="34" charset="0"/>
              <a:sym typeface="Wingdings" pitchFamily="2" charset="2"/>
            </a:endParaRPr>
          </a:p>
          <a:p>
            <a:pPr marL="0" indent="0" eaLnBrk="1" fontAlgn="auto" hangingPunct="1">
              <a:spcAft>
                <a:spcPts val="0"/>
              </a:spcAft>
              <a:buClrTx/>
              <a:buSzTx/>
              <a:buFont typeface="Arial" charset="0"/>
              <a:buNone/>
              <a:defRPr/>
            </a:pPr>
            <a:endParaRPr lang="nl-NL" sz="1200" dirty="0" smtClean="0">
              <a:solidFill>
                <a:srgbClr val="404040"/>
              </a:solidFill>
              <a:latin typeface="Franklin Gothic Book" pitchFamily="34" charset="0"/>
              <a:sym typeface="Wingdings" pitchFamily="2" charset="2"/>
            </a:endParaRPr>
          </a:p>
          <a:p>
            <a:pPr marL="0" indent="0" eaLnBrk="1" fontAlgn="auto" hangingPunct="1">
              <a:spcAft>
                <a:spcPts val="0"/>
              </a:spcAft>
              <a:buClrTx/>
              <a:buSzTx/>
              <a:buFont typeface="Arial" charset="0"/>
              <a:buNone/>
              <a:defRPr/>
            </a:pPr>
            <a:endParaRPr lang="nl-NL" sz="1200" dirty="0">
              <a:solidFill>
                <a:srgbClr val="404040"/>
              </a:solidFill>
              <a:latin typeface="Franklin Gothic Book" pitchFamily="34" charset="0"/>
              <a:sym typeface="Wingdings" pitchFamily="2" charset="2"/>
            </a:endParaRPr>
          </a:p>
          <a:p>
            <a:pPr marL="0" indent="0" eaLnBrk="1" fontAlgn="auto" hangingPunct="1">
              <a:spcAft>
                <a:spcPts val="0"/>
              </a:spcAft>
              <a:buClrTx/>
              <a:buSzTx/>
              <a:buFont typeface="Arial" charset="0"/>
              <a:buNone/>
              <a:defRPr/>
            </a:pPr>
            <a:endParaRPr lang="nl-NL" sz="1200" dirty="0" smtClean="0">
              <a:solidFill>
                <a:srgbClr val="404040"/>
              </a:solidFill>
              <a:latin typeface="Franklin Gothic Book" pitchFamily="34" charset="0"/>
              <a:sym typeface="Wingdings" pitchFamily="2" charset="2"/>
            </a:endParaRPr>
          </a:p>
          <a:p>
            <a:pPr marL="0" indent="0" eaLnBrk="1" fontAlgn="auto" hangingPunct="1">
              <a:spcAft>
                <a:spcPts val="0"/>
              </a:spcAft>
              <a:buClrTx/>
              <a:buSzTx/>
              <a:buFont typeface="Arial" charset="0"/>
              <a:buNone/>
              <a:defRPr/>
            </a:pPr>
            <a:r>
              <a:rPr lang="nl-NL" sz="1200" dirty="0" smtClean="0">
                <a:solidFill>
                  <a:srgbClr val="404040"/>
                </a:solidFill>
                <a:latin typeface="Franklin Gothic Book" pitchFamily="34" charset="0"/>
                <a:sym typeface="Wingdings" pitchFamily="2" charset="2"/>
              </a:rPr>
              <a:t>			</a:t>
            </a:r>
            <a:endParaRPr lang="nl-NL" sz="2200" dirty="0">
              <a:solidFill>
                <a:srgbClr val="404040"/>
              </a:solidFill>
            </a:endParaRPr>
          </a:p>
          <a:p>
            <a:pPr>
              <a:buFontTx/>
              <a:buChar char="-"/>
              <a:defRPr/>
            </a:pPr>
            <a:endParaRPr lang="nl-NL" sz="2200" dirty="0" smtClean="0">
              <a:solidFill>
                <a:srgbClr val="404040"/>
              </a:solidFill>
            </a:endParaRPr>
          </a:p>
          <a:p>
            <a:pPr>
              <a:buFontTx/>
              <a:buChar char="-"/>
              <a:defRPr/>
            </a:pPr>
            <a:endParaRPr lang="nl-NL" sz="2200" dirty="0">
              <a:solidFill>
                <a:srgbClr val="404040"/>
              </a:solidFill>
            </a:endParaRPr>
          </a:p>
          <a:p>
            <a:pPr>
              <a:buFontTx/>
              <a:buChar char="-"/>
              <a:defRPr/>
            </a:pPr>
            <a:endParaRPr lang="nl-NL" sz="800" dirty="0" smtClean="0">
              <a:solidFill>
                <a:srgbClr val="404040"/>
              </a:solidFill>
            </a:endParaRPr>
          </a:p>
          <a:p>
            <a:pPr>
              <a:buFontTx/>
              <a:buChar char="-"/>
              <a:defRPr/>
            </a:pPr>
            <a:endParaRPr lang="nl-NL" sz="800" dirty="0">
              <a:solidFill>
                <a:srgbClr val="404040"/>
              </a:solidFill>
            </a:endParaRPr>
          </a:p>
          <a:p>
            <a:pPr>
              <a:buFontTx/>
              <a:buChar char="-"/>
              <a:defRPr/>
            </a:pPr>
            <a:endParaRPr lang="en-US" sz="800" dirty="0">
              <a:solidFill>
                <a:srgbClr val="404040"/>
              </a:solidFill>
            </a:endParaRPr>
          </a:p>
        </p:txBody>
      </p:sp>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43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508104" y="4491117"/>
            <a:ext cx="1728192" cy="954107"/>
          </a:xfrm>
          <a:prstGeom prst="rect">
            <a:avLst/>
          </a:prstGeom>
          <a:noFill/>
        </p:spPr>
        <p:txBody>
          <a:bodyPr wrap="square" rtlCol="0">
            <a:spAutoFit/>
          </a:bodyPr>
          <a:lstStyle/>
          <a:p>
            <a:r>
              <a:rPr lang="de-DE" sz="1400" dirty="0"/>
              <a:t>http://www.pixelio.de/index.php, Dieter Schütz  / pixelio.de</a:t>
            </a: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4527859" y="3429000"/>
            <a:ext cx="3312368" cy="248427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nl-NL" sz="3400" b="1" dirty="0" smtClean="0">
                <a:solidFill>
                  <a:schemeClr val="accent1"/>
                </a:solidFill>
              </a:rPr>
              <a:t>Antwort</a:t>
            </a:r>
            <a:endParaRPr lang="en-US" sz="3400" b="1" dirty="0">
              <a:solidFill>
                <a:schemeClr val="accent1"/>
              </a:solidFill>
            </a:endParaRPr>
          </a:p>
        </p:txBody>
      </p:sp>
      <p:sp>
        <p:nvSpPr>
          <p:cNvPr id="25603" name="Content Placeholder 2"/>
          <p:cNvSpPr>
            <a:spLocks noGrp="1"/>
          </p:cNvSpPr>
          <p:nvPr>
            <p:ph idx="1"/>
          </p:nvPr>
        </p:nvSpPr>
        <p:spPr>
          <a:xfrm>
            <a:off x="457200" y="1600200"/>
            <a:ext cx="8229600" cy="5141913"/>
          </a:xfrm>
        </p:spPr>
        <p:txBody>
          <a:bodyPr/>
          <a:lstStyle/>
          <a:p>
            <a:pPr marL="2194560" lvl="7" indent="-457200">
              <a:spcBef>
                <a:spcPct val="0"/>
              </a:spcBef>
              <a:buClr>
                <a:srgbClr val="F07F09"/>
              </a:buClr>
              <a:buFont typeface="Wingdings" panose="05000000000000000000" pitchFamily="2" charset="2"/>
              <a:buAutoNum type="alphaUcParenR" startAt="3"/>
              <a:defRPr/>
            </a:pPr>
            <a:r>
              <a:rPr lang="nl-NL" sz="2000" dirty="0" err="1" smtClean="0">
                <a:solidFill>
                  <a:srgbClr val="404040"/>
                </a:solidFill>
                <a:cs typeface="Arial" charset="0"/>
              </a:rPr>
              <a:t>Tohuwabohu</a:t>
            </a:r>
            <a:endParaRPr lang="nl-NL" altLang="en-US" sz="2800" dirty="0" smtClean="0">
              <a:solidFill>
                <a:srgbClr val="404040"/>
              </a:solidFill>
            </a:endParaRPr>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905" y="4792797"/>
            <a:ext cx="1023823" cy="612068"/>
          </a:xfrm>
          <a:prstGeom prst="rect">
            <a:avLst/>
          </a:prstGeom>
        </p:spPr>
      </p:pic>
      <p:sp>
        <p:nvSpPr>
          <p:cNvPr id="3" name="Textfeld 2"/>
          <p:cNvSpPr txBox="1"/>
          <p:nvPr/>
        </p:nvSpPr>
        <p:spPr>
          <a:xfrm>
            <a:off x="2627784" y="2790964"/>
            <a:ext cx="3600400" cy="523220"/>
          </a:xfrm>
          <a:prstGeom prst="rect">
            <a:avLst/>
          </a:prstGeom>
          <a:noFill/>
          <a:ln>
            <a:solidFill>
              <a:schemeClr val="accent1"/>
            </a:solidFill>
          </a:ln>
        </p:spPr>
        <p:txBody>
          <a:bodyPr wrap="square" rtlCol="0">
            <a:spAutoFit/>
          </a:bodyPr>
          <a:lstStyle/>
          <a:p>
            <a:pPr algn="ctr"/>
            <a:r>
              <a:rPr lang="de-DE" sz="2800" b="1" dirty="0" err="1">
                <a:solidFill>
                  <a:schemeClr val="accent1"/>
                </a:solidFill>
                <a:latin typeface="+mn-lt"/>
              </a:rPr>
              <a:t>To·hu·wa·bo</a:t>
            </a:r>
            <a:r>
              <a:rPr lang="de-DE" sz="2800" b="1" dirty="0">
                <a:solidFill>
                  <a:schemeClr val="accent1"/>
                </a:solidFill>
                <a:latin typeface="+mn-lt"/>
              </a:rPr>
              <a:t>̱·hu</a:t>
            </a:r>
          </a:p>
        </p:txBody>
      </p:sp>
      <p:sp>
        <p:nvSpPr>
          <p:cNvPr id="5" name="Textfeld 4"/>
          <p:cNvSpPr txBox="1"/>
          <p:nvPr/>
        </p:nvSpPr>
        <p:spPr>
          <a:xfrm>
            <a:off x="2123728" y="4437112"/>
            <a:ext cx="6480720" cy="1323439"/>
          </a:xfrm>
          <a:prstGeom prst="rect">
            <a:avLst/>
          </a:prstGeom>
          <a:noFill/>
        </p:spPr>
        <p:txBody>
          <a:bodyPr wrap="square" rtlCol="0">
            <a:spAutoFit/>
          </a:bodyPr>
          <a:lstStyle/>
          <a:p>
            <a:r>
              <a:rPr lang="de-DE" sz="1600" dirty="0" smtClean="0">
                <a:solidFill>
                  <a:srgbClr val="404040"/>
                </a:solidFill>
                <a:latin typeface="+mn-lt"/>
              </a:rPr>
              <a:t>Tohuwabohu ist womöglich das älteste Migrationswort der deutschen Sprache.</a:t>
            </a:r>
          </a:p>
          <a:p>
            <a:r>
              <a:rPr lang="de-DE" sz="1600" dirty="0" smtClean="0">
                <a:solidFill>
                  <a:srgbClr val="404040"/>
                </a:solidFill>
                <a:latin typeface="+mn-lt"/>
              </a:rPr>
              <a:t>Es stammt aus dem Hebräischen und ist schon in der Bibel zu finden. </a:t>
            </a:r>
          </a:p>
          <a:p>
            <a:r>
              <a:rPr lang="de-DE" sz="1600" dirty="0" smtClean="0">
                <a:solidFill>
                  <a:srgbClr val="404040"/>
                </a:solidFill>
                <a:latin typeface="+mn-lt"/>
              </a:rPr>
              <a:t>Dort heißt es (Mos. 1,2): „Im Anfang schuf Gott Himmel und Erde, und die Erde war wüst (=</a:t>
            </a:r>
            <a:r>
              <a:rPr lang="de-DE" sz="1600" b="1" dirty="0" err="1" smtClean="0">
                <a:solidFill>
                  <a:schemeClr val="accent1"/>
                </a:solidFill>
                <a:latin typeface="+mn-lt"/>
              </a:rPr>
              <a:t>tohu</a:t>
            </a:r>
            <a:r>
              <a:rPr lang="de-DE" sz="1600" dirty="0" smtClean="0">
                <a:solidFill>
                  <a:srgbClr val="404040"/>
                </a:solidFill>
                <a:latin typeface="+mn-lt"/>
              </a:rPr>
              <a:t>) und (=</a:t>
            </a:r>
            <a:r>
              <a:rPr lang="de-DE" sz="1600" b="1" dirty="0" err="1" smtClean="0">
                <a:solidFill>
                  <a:schemeClr val="accent1"/>
                </a:solidFill>
                <a:latin typeface="+mn-lt"/>
              </a:rPr>
              <a:t>wa</a:t>
            </a:r>
            <a:r>
              <a:rPr lang="de-DE" sz="1600" dirty="0">
                <a:solidFill>
                  <a:srgbClr val="404040"/>
                </a:solidFill>
                <a:latin typeface="+mn-lt"/>
              </a:rPr>
              <a:t>)</a:t>
            </a:r>
            <a:r>
              <a:rPr lang="de-DE" sz="1600" dirty="0" smtClean="0">
                <a:solidFill>
                  <a:srgbClr val="404040"/>
                </a:solidFill>
                <a:latin typeface="+mn-lt"/>
              </a:rPr>
              <a:t> leer (=</a:t>
            </a:r>
            <a:r>
              <a:rPr lang="de-DE" sz="1600" b="1" dirty="0" err="1" smtClean="0">
                <a:solidFill>
                  <a:schemeClr val="accent1"/>
                </a:solidFill>
                <a:latin typeface="+mn-lt"/>
              </a:rPr>
              <a:t>bohu</a:t>
            </a:r>
            <a:r>
              <a:rPr lang="de-DE" sz="1600" dirty="0" smtClean="0">
                <a:solidFill>
                  <a:srgbClr val="404040"/>
                </a:solidFill>
                <a:latin typeface="+mn-lt"/>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sz="3400" b="1" dirty="0" smtClean="0">
                <a:solidFill>
                  <a:schemeClr val="accent1"/>
                </a:solidFill>
              </a:rPr>
              <a:t>Frage 10: Kleine Milchdiebe</a:t>
            </a:r>
            <a:r>
              <a:rPr lang="nl-NL" sz="3600" b="1" dirty="0" smtClean="0">
                <a:solidFill>
                  <a:schemeClr val="accent1"/>
                </a:solidFill>
              </a:rPr>
              <a:t>	</a:t>
            </a:r>
            <a:endParaRPr lang="en-US" sz="3600" b="1" dirty="0">
              <a:solidFill>
                <a:schemeClr val="accent1"/>
              </a:solidFill>
            </a:endParaRPr>
          </a:p>
        </p:txBody>
      </p:sp>
      <p:sp>
        <p:nvSpPr>
          <p:cNvPr id="28675" name="Content Placeholder 2"/>
          <p:cNvSpPr>
            <a:spLocks noGrp="1"/>
          </p:cNvSpPr>
          <p:nvPr>
            <p:ph idx="1"/>
          </p:nvPr>
        </p:nvSpPr>
        <p:spPr>
          <a:xfrm>
            <a:off x="457200" y="1412875"/>
            <a:ext cx="8229600" cy="4713288"/>
          </a:xfrm>
        </p:spPr>
        <p:txBody>
          <a:bodyPr/>
          <a:lstStyle/>
          <a:p>
            <a:pPr marL="0" lvl="1" indent="0">
              <a:buNone/>
            </a:pPr>
            <a:r>
              <a:rPr lang="nl-NL" altLang="en-US" sz="2100" dirty="0" smtClean="0">
                <a:solidFill>
                  <a:srgbClr val="404040"/>
                </a:solidFill>
              </a:rPr>
              <a:t>	</a:t>
            </a:r>
            <a:r>
              <a:rPr lang="de-DE" altLang="en-US" dirty="0" smtClean="0">
                <a:solidFill>
                  <a:srgbClr val="404040"/>
                </a:solidFill>
              </a:rPr>
              <a:t>Im Namen welches Tieres steckt das tschechische Wort für</a:t>
            </a:r>
            <a:br>
              <a:rPr lang="de-DE" altLang="en-US" dirty="0" smtClean="0">
                <a:solidFill>
                  <a:srgbClr val="404040"/>
                </a:solidFill>
              </a:rPr>
            </a:br>
            <a:r>
              <a:rPr lang="de-DE" altLang="en-US" dirty="0" smtClean="0">
                <a:solidFill>
                  <a:srgbClr val="404040"/>
                </a:solidFill>
              </a:rPr>
              <a:t>	</a:t>
            </a:r>
            <a:r>
              <a:rPr lang="de-DE" i="1" dirty="0" smtClean="0">
                <a:solidFill>
                  <a:srgbClr val="404040"/>
                </a:solidFill>
              </a:rPr>
              <a:t>„</a:t>
            </a:r>
            <a:r>
              <a:rPr lang="de-DE" altLang="en-US" i="1" dirty="0" smtClean="0">
                <a:solidFill>
                  <a:srgbClr val="404040"/>
                </a:solidFill>
              </a:rPr>
              <a:t>Sahne”?</a:t>
            </a:r>
          </a:p>
          <a:p>
            <a:pPr marL="0" lvl="1" indent="0">
              <a:buFont typeface="Arial" charset="0"/>
              <a:buNone/>
            </a:pPr>
            <a:endParaRPr lang="nl-NL" altLang="en-US" sz="1000" dirty="0" smtClean="0">
              <a:solidFill>
                <a:srgbClr val="404040"/>
              </a:solidFill>
            </a:endParaRPr>
          </a:p>
          <a:p>
            <a:pPr marL="0" lvl="1" indent="0">
              <a:buFont typeface="Arial" charset="0"/>
              <a:buNone/>
            </a:pPr>
            <a:endParaRPr lang="nl-NL" altLang="en-US" sz="1000" dirty="0" smtClean="0">
              <a:solidFill>
                <a:srgbClr val="404040"/>
              </a:solidFill>
            </a:endParaRPr>
          </a:p>
          <a:p>
            <a:pPr marL="1462088" lvl="3" indent="-457200">
              <a:buFont typeface="Arial" charset="0"/>
              <a:buAutoNum type="alphaUcParenR"/>
              <a:defRPr/>
            </a:pPr>
            <a:r>
              <a:rPr lang="de-DE" sz="2000" dirty="0" smtClean="0">
                <a:solidFill>
                  <a:srgbClr val="404040"/>
                </a:solidFill>
              </a:rPr>
              <a:t>Kaninchen</a:t>
            </a:r>
            <a:r>
              <a:rPr lang="de-DE" sz="2000" b="1" dirty="0" smtClean="0">
                <a:solidFill>
                  <a:srgbClr val="404040"/>
                </a:solidFill>
              </a:rPr>
              <a:t> </a:t>
            </a:r>
            <a:r>
              <a:rPr lang="de-DE" sz="2000" b="1" dirty="0">
                <a:solidFill>
                  <a:srgbClr val="404040"/>
                </a:solidFill>
              </a:rPr>
              <a:t>(E)</a:t>
            </a:r>
            <a:endParaRPr lang="nl-NL" sz="2000" b="1" dirty="0">
              <a:solidFill>
                <a:srgbClr val="404040"/>
              </a:solidFill>
            </a:endParaRPr>
          </a:p>
          <a:p>
            <a:pPr marL="1462088" lvl="3" indent="-457200">
              <a:buFont typeface="Arial" charset="0"/>
              <a:buAutoNum type="alphaUcParenR"/>
              <a:defRPr/>
            </a:pPr>
            <a:r>
              <a:rPr lang="de-DE" sz="2000" dirty="0" smtClean="0">
                <a:solidFill>
                  <a:srgbClr val="404040"/>
                </a:solidFill>
              </a:rPr>
              <a:t>Schwan </a:t>
            </a:r>
            <a:r>
              <a:rPr lang="nl-NL" sz="2000" b="1" dirty="0" smtClean="0">
                <a:solidFill>
                  <a:srgbClr val="404040"/>
                </a:solidFill>
              </a:rPr>
              <a:t>(O)</a:t>
            </a:r>
            <a:endParaRPr lang="nl-NL" sz="2000" b="1" dirty="0">
              <a:solidFill>
                <a:srgbClr val="404040"/>
              </a:solidFill>
            </a:endParaRPr>
          </a:p>
          <a:p>
            <a:pPr marL="1462088" lvl="3" indent="-457200">
              <a:buFont typeface="Arial" charset="0"/>
              <a:buAutoNum type="alphaUcParenR"/>
              <a:defRPr/>
            </a:pPr>
            <a:r>
              <a:rPr lang="de-DE" sz="2000" dirty="0" smtClean="0">
                <a:solidFill>
                  <a:srgbClr val="404040"/>
                </a:solidFill>
              </a:rPr>
              <a:t>Schmetterling </a:t>
            </a:r>
            <a:r>
              <a:rPr lang="nl-NL" sz="2000" dirty="0" smtClean="0">
                <a:solidFill>
                  <a:srgbClr val="404040"/>
                </a:solidFill>
              </a:rPr>
              <a:t> </a:t>
            </a:r>
            <a:r>
              <a:rPr lang="nl-NL" sz="2000" b="1" dirty="0" smtClean="0">
                <a:solidFill>
                  <a:srgbClr val="404040"/>
                </a:solidFill>
              </a:rPr>
              <a:t>(S)</a:t>
            </a:r>
            <a:endParaRPr lang="nl-NL" sz="2000" b="1" dirty="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endParaRPr lang="nl-NL" altLang="en-US" dirty="0" smtClean="0"/>
          </a:p>
          <a:p>
            <a:endParaRPr lang="en-US" altLang="en-US" dirty="0" smtClean="0"/>
          </a:p>
        </p:txBody>
      </p:sp>
      <p:pic>
        <p:nvPicPr>
          <p:cNvPr id="28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780757" y="3140968"/>
            <a:ext cx="1440160" cy="1615827"/>
          </a:xfrm>
          <a:prstGeom prst="rect">
            <a:avLst/>
          </a:prstGeom>
          <a:noFill/>
        </p:spPr>
        <p:txBody>
          <a:bodyPr wrap="square" rtlCol="0">
            <a:spAutoFit/>
          </a:bodyPr>
          <a:lstStyle/>
          <a:p>
            <a:r>
              <a:rPr lang="de-DE" sz="1100" dirty="0"/>
              <a:t>http://creativecommons.org/licenses/by/2.0/, </a:t>
            </a:r>
            <a:r>
              <a:rPr lang="de-DE" sz="1100" dirty="0">
                <a:hlinkClick r:id="rId4"/>
              </a:rPr>
              <a:t>https://de.wikipedia.org/wiki/Schlagsahne#/</a:t>
            </a:r>
            <a:r>
              <a:rPr lang="de-DE" sz="1100" dirty="0" smtClean="0">
                <a:hlinkClick r:id="rId4"/>
              </a:rPr>
              <a:t>media/File:Cr%C3%A8me_Chantilly.jpg</a:t>
            </a:r>
            <a:r>
              <a:rPr lang="de-DE" sz="1100" dirty="0"/>
              <a:t>, </a:t>
            </a:r>
            <a:r>
              <a:rPr lang="de-DE" sz="1100" dirty="0" smtClean="0"/>
              <a:t>Fotograf: Magnus Manske</a:t>
            </a:r>
            <a:endParaRPr lang="de-DE" sz="1100" dirty="0"/>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2348880"/>
            <a:ext cx="2993579" cy="299357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Antwort</a:t>
            </a:r>
            <a:endParaRPr lang="en-US" sz="3400" b="1" dirty="0">
              <a:solidFill>
                <a:schemeClr val="accent1"/>
              </a:solidFill>
            </a:endParaRPr>
          </a:p>
        </p:txBody>
      </p:sp>
      <p:sp>
        <p:nvSpPr>
          <p:cNvPr id="29699" name="Content Placeholder 2"/>
          <p:cNvSpPr>
            <a:spLocks noGrp="1"/>
          </p:cNvSpPr>
          <p:nvPr>
            <p:ph idx="1"/>
          </p:nvPr>
        </p:nvSpPr>
        <p:spPr>
          <a:xfrm>
            <a:off x="457200" y="1600200"/>
            <a:ext cx="8229600" cy="5141913"/>
          </a:xfrm>
        </p:spPr>
        <p:txBody>
          <a:bodyPr/>
          <a:lstStyle/>
          <a:p>
            <a:pPr marL="0" lvl="1" indent="0">
              <a:buFont typeface="Arial" charset="0"/>
              <a:buNone/>
            </a:pPr>
            <a:endParaRPr lang="nl-NL" altLang="en-US" sz="2100" dirty="0" smtClean="0">
              <a:solidFill>
                <a:srgbClr val="404040"/>
              </a:solidFill>
            </a:endParaRPr>
          </a:p>
          <a:p>
            <a:pPr marL="0" indent="0">
              <a:buFont typeface="Arial" charset="0"/>
              <a:buNone/>
            </a:pPr>
            <a:endParaRPr lang="nl-NL" altLang="en-US" dirty="0" smtClean="0"/>
          </a:p>
          <a:p>
            <a:pPr marL="0" indent="0">
              <a:buFont typeface="Arial" charset="0"/>
              <a:buNone/>
            </a:pPr>
            <a:endParaRPr lang="nl-NL" altLang="en-US" dirty="0" smtClean="0"/>
          </a:p>
          <a:p>
            <a:pPr marL="1828800" lvl="5" indent="-457200">
              <a:buFont typeface="Wingdings" panose="05000000000000000000" pitchFamily="2" charset="2"/>
              <a:buAutoNum type="alphaUcParenR" startAt="3"/>
              <a:defRPr/>
            </a:pPr>
            <a:r>
              <a:rPr lang="nl-NL" sz="2000" dirty="0" err="1" smtClean="0">
                <a:solidFill>
                  <a:srgbClr val="404040"/>
                </a:solidFill>
              </a:rPr>
              <a:t>Schmetterling</a:t>
            </a:r>
            <a:endParaRPr lang="nl-NL" sz="2000" b="1" dirty="0">
              <a:solidFill>
                <a:srgbClr val="404040"/>
              </a:solidFill>
            </a:endParaRPr>
          </a:p>
          <a:p>
            <a:pPr marL="0" indent="0">
              <a:buFont typeface="Arial" charset="0"/>
              <a:buNone/>
            </a:pPr>
            <a:endParaRPr lang="nl-NL" altLang="en-US" dirty="0" smtClean="0"/>
          </a:p>
          <a:p>
            <a:pPr marL="0" indent="0">
              <a:buFont typeface="Arial" charset="0"/>
              <a:buNone/>
            </a:pPr>
            <a:endParaRPr lang="nl-NL" altLang="en-US" sz="1000" dirty="0" smtClean="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873" y="5245751"/>
            <a:ext cx="1023823" cy="612068"/>
          </a:xfrm>
          <a:prstGeom prst="rect">
            <a:avLst/>
          </a:prstGeom>
        </p:spPr>
      </p:pic>
      <p:sp>
        <p:nvSpPr>
          <p:cNvPr id="4" name="Textfeld 3"/>
          <p:cNvSpPr txBox="1"/>
          <p:nvPr/>
        </p:nvSpPr>
        <p:spPr>
          <a:xfrm>
            <a:off x="1835696" y="5013176"/>
            <a:ext cx="6991251" cy="1077218"/>
          </a:xfrm>
          <a:prstGeom prst="rect">
            <a:avLst/>
          </a:prstGeom>
          <a:noFill/>
        </p:spPr>
        <p:txBody>
          <a:bodyPr wrap="square" rtlCol="0">
            <a:spAutoFit/>
          </a:bodyPr>
          <a:lstStyle/>
          <a:p>
            <a:r>
              <a:rPr lang="de-DE" sz="1600" dirty="0" smtClean="0">
                <a:solidFill>
                  <a:srgbClr val="404040"/>
                </a:solidFill>
                <a:latin typeface="+mn-lt"/>
              </a:rPr>
              <a:t>Im deutschen Wort </a:t>
            </a:r>
            <a:r>
              <a:rPr lang="de-DE" sz="1600" i="1" dirty="0" smtClean="0">
                <a:solidFill>
                  <a:srgbClr val="404040"/>
                </a:solidFill>
                <a:latin typeface="+mn-lt"/>
              </a:rPr>
              <a:t>„Schmetterling“ </a:t>
            </a:r>
            <a:r>
              <a:rPr lang="de-DE" sz="1600" dirty="0" smtClean="0">
                <a:solidFill>
                  <a:srgbClr val="404040"/>
                </a:solidFill>
                <a:latin typeface="+mn-lt"/>
              </a:rPr>
              <a:t>steckt das tschechische </a:t>
            </a:r>
            <a:r>
              <a:rPr lang="de-DE" sz="1600" i="1" dirty="0" smtClean="0">
                <a:solidFill>
                  <a:srgbClr val="404040"/>
                </a:solidFill>
                <a:latin typeface="+mn-lt"/>
              </a:rPr>
              <a:t>„</a:t>
            </a:r>
            <a:r>
              <a:rPr lang="de-DE" sz="1600" i="1" dirty="0" err="1" smtClean="0">
                <a:solidFill>
                  <a:srgbClr val="404040"/>
                </a:solidFill>
                <a:latin typeface="+mn-lt"/>
              </a:rPr>
              <a:t>smetana</a:t>
            </a:r>
            <a:r>
              <a:rPr lang="de-DE" sz="1600" i="1" dirty="0" smtClean="0">
                <a:solidFill>
                  <a:srgbClr val="404040"/>
                </a:solidFill>
                <a:latin typeface="+mn-lt"/>
              </a:rPr>
              <a:t>“</a:t>
            </a:r>
            <a:r>
              <a:rPr lang="de-DE" sz="1600" dirty="0" smtClean="0">
                <a:solidFill>
                  <a:srgbClr val="404040"/>
                </a:solidFill>
                <a:latin typeface="+mn-lt"/>
              </a:rPr>
              <a:t>,</a:t>
            </a:r>
            <a:r>
              <a:rPr lang="de-DE" sz="1600" i="1" dirty="0" smtClean="0">
                <a:solidFill>
                  <a:srgbClr val="404040"/>
                </a:solidFill>
                <a:latin typeface="+mn-lt"/>
              </a:rPr>
              <a:t> </a:t>
            </a:r>
            <a:r>
              <a:rPr lang="de-DE" sz="1600" dirty="0" smtClean="0">
                <a:solidFill>
                  <a:srgbClr val="404040"/>
                </a:solidFill>
                <a:latin typeface="+mn-lt"/>
              </a:rPr>
              <a:t>was Sahne bedeutet.</a:t>
            </a:r>
            <a:br>
              <a:rPr lang="de-DE" sz="1600" dirty="0" smtClean="0">
                <a:solidFill>
                  <a:srgbClr val="404040"/>
                </a:solidFill>
                <a:latin typeface="+mn-lt"/>
              </a:rPr>
            </a:br>
            <a:r>
              <a:rPr lang="de-DE" sz="1600" dirty="0" smtClean="0">
                <a:solidFill>
                  <a:srgbClr val="404040"/>
                </a:solidFill>
                <a:latin typeface="+mn-lt"/>
              </a:rPr>
              <a:t>Im Mittelalter hielten </a:t>
            </a:r>
            <a:r>
              <a:rPr lang="de-DE" sz="1600" dirty="0" err="1" smtClean="0">
                <a:solidFill>
                  <a:srgbClr val="404040"/>
                </a:solidFill>
                <a:latin typeface="+mn-lt"/>
              </a:rPr>
              <a:t>Abergläubige</a:t>
            </a:r>
            <a:r>
              <a:rPr lang="de-DE" sz="1600" dirty="0" smtClean="0">
                <a:solidFill>
                  <a:srgbClr val="404040"/>
                </a:solidFill>
                <a:latin typeface="+mn-lt"/>
              </a:rPr>
              <a:t> Schmetterlinge für kleine Hexen, die es auf die Milch- und Sahnevorräte abgesehen hatten – kleine Milchdiebe!</a:t>
            </a:r>
          </a:p>
        </p:txBody>
      </p:sp>
      <p:sp>
        <p:nvSpPr>
          <p:cNvPr id="5" name="Textfeld 4"/>
          <p:cNvSpPr txBox="1"/>
          <p:nvPr/>
        </p:nvSpPr>
        <p:spPr>
          <a:xfrm>
            <a:off x="6228184" y="2797477"/>
            <a:ext cx="1368152" cy="830997"/>
          </a:xfrm>
          <a:prstGeom prst="rect">
            <a:avLst/>
          </a:prstGeom>
          <a:noFill/>
        </p:spPr>
        <p:txBody>
          <a:bodyPr wrap="square" rtlCol="0">
            <a:spAutoFit/>
          </a:bodyPr>
          <a:lstStyle/>
          <a:p>
            <a:r>
              <a:rPr lang="de-DE" sz="1200" dirty="0">
                <a:hlinkClick r:id="rId5"/>
              </a:rPr>
              <a:t>http://</a:t>
            </a:r>
            <a:r>
              <a:rPr lang="de-DE" sz="1200" dirty="0" smtClean="0">
                <a:hlinkClick r:id="rId5"/>
              </a:rPr>
              <a:t>www.pixelio.de/media/740981</a:t>
            </a:r>
            <a:r>
              <a:rPr lang="de-DE" sz="1200" dirty="0"/>
              <a:t>, </a:t>
            </a:r>
            <a:r>
              <a:rPr lang="de-DE" sz="1200" dirty="0" err="1" smtClean="0"/>
              <a:t>luise</a:t>
            </a:r>
            <a:r>
              <a:rPr lang="de-DE" sz="1200" dirty="0" smtClean="0"/>
              <a:t>  </a:t>
            </a:r>
            <a:r>
              <a:rPr lang="de-DE" sz="1200" dirty="0"/>
              <a:t>/ pixelio.de </a:t>
            </a:r>
          </a:p>
        </p:txBody>
      </p:sp>
      <p:pic>
        <p:nvPicPr>
          <p:cNvPr id="3" name="Grafi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2204864"/>
            <a:ext cx="2810069" cy="201622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Frage 11: Typisch Deutsch! </a:t>
            </a:r>
            <a:endParaRPr lang="en-US" sz="3400" b="1" dirty="0">
              <a:solidFill>
                <a:schemeClr val="accent1"/>
              </a:solidFill>
            </a:endParaRPr>
          </a:p>
        </p:txBody>
      </p:sp>
      <p:sp>
        <p:nvSpPr>
          <p:cNvPr id="31747" name="Content Placeholder 2"/>
          <p:cNvSpPr>
            <a:spLocks noGrp="1"/>
          </p:cNvSpPr>
          <p:nvPr>
            <p:ph idx="1"/>
          </p:nvPr>
        </p:nvSpPr>
        <p:spPr>
          <a:xfrm>
            <a:off x="467544" y="1556792"/>
            <a:ext cx="8229600" cy="5141913"/>
          </a:xfrm>
        </p:spPr>
        <p:txBody>
          <a:bodyPr/>
          <a:lstStyle/>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sz="1000" dirty="0" smtClean="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971600" y="1700808"/>
            <a:ext cx="6480720" cy="3508653"/>
          </a:xfrm>
          <a:prstGeom prst="rect">
            <a:avLst/>
          </a:prstGeom>
        </p:spPr>
        <p:txBody>
          <a:bodyPr wrap="square">
            <a:spAutoFit/>
          </a:bodyPr>
          <a:lstStyle/>
          <a:p>
            <a:r>
              <a:rPr lang="de-DE" sz="2000" dirty="0">
                <a:solidFill>
                  <a:srgbClr val="404040"/>
                </a:solidFill>
                <a:latin typeface="+mn-lt"/>
              </a:rPr>
              <a:t>Es ist weder Bier, Wein noch </a:t>
            </a:r>
            <a:r>
              <a:rPr lang="de-DE" sz="2000" dirty="0" smtClean="0">
                <a:solidFill>
                  <a:srgbClr val="404040"/>
                </a:solidFill>
                <a:latin typeface="+mn-lt"/>
              </a:rPr>
              <a:t>Limonade und doch typisch deutsch. Wie </a:t>
            </a:r>
            <a:r>
              <a:rPr lang="de-DE" sz="2000" dirty="0">
                <a:solidFill>
                  <a:srgbClr val="404040"/>
                </a:solidFill>
                <a:latin typeface="+mn-lt"/>
              </a:rPr>
              <a:t>nennt man </a:t>
            </a:r>
            <a:r>
              <a:rPr lang="de-DE" sz="2000" dirty="0" smtClean="0">
                <a:solidFill>
                  <a:srgbClr val="404040"/>
                </a:solidFill>
                <a:latin typeface="+mn-lt"/>
              </a:rPr>
              <a:t>dieses Getränk</a:t>
            </a:r>
            <a:r>
              <a:rPr lang="de-DE" sz="2000" dirty="0">
                <a:solidFill>
                  <a:srgbClr val="404040"/>
                </a:solidFill>
                <a:latin typeface="+mn-lt"/>
              </a:rPr>
              <a:t>, </a:t>
            </a:r>
            <a:r>
              <a:rPr lang="de-DE" sz="2000" dirty="0" smtClean="0">
                <a:solidFill>
                  <a:srgbClr val="404040"/>
                </a:solidFill>
                <a:latin typeface="+mn-lt"/>
              </a:rPr>
              <a:t>das auch </a:t>
            </a:r>
            <a:r>
              <a:rPr lang="de-DE" sz="2000" dirty="0">
                <a:solidFill>
                  <a:srgbClr val="404040"/>
                </a:solidFill>
                <a:latin typeface="+mn-lt"/>
              </a:rPr>
              <a:t>in anderen Ländern </a:t>
            </a:r>
            <a:r>
              <a:rPr lang="de-DE" sz="2000" dirty="0" smtClean="0">
                <a:solidFill>
                  <a:srgbClr val="404040"/>
                </a:solidFill>
                <a:latin typeface="+mn-lt"/>
              </a:rPr>
              <a:t>immer bekannter wird?</a:t>
            </a:r>
          </a:p>
          <a:p>
            <a:endParaRPr lang="de-DE" sz="2000" dirty="0" smtClean="0">
              <a:solidFill>
                <a:srgbClr val="404040"/>
              </a:solidFill>
              <a:latin typeface="+mn-lt"/>
            </a:endParaRPr>
          </a:p>
          <a:p>
            <a:endParaRPr lang="de-DE" sz="1000" dirty="0">
              <a:solidFill>
                <a:srgbClr val="404040"/>
              </a:solidFill>
              <a:latin typeface="+mn-lt"/>
            </a:endParaRPr>
          </a:p>
          <a:p>
            <a:pPr marL="1004888" lvl="2" indent="-457200">
              <a:buClr>
                <a:srgbClr val="F07F09"/>
              </a:buClr>
              <a:buFont typeface="Arial" charset="0"/>
              <a:buAutoNum type="alphaUcParenR"/>
              <a:defRPr/>
            </a:pPr>
            <a:r>
              <a:rPr lang="nl-NL" sz="2000" dirty="0" err="1" smtClean="0">
                <a:solidFill>
                  <a:srgbClr val="404040"/>
                </a:solidFill>
                <a:latin typeface="+mn-lt"/>
                <a:sym typeface="Wingdings" pitchFamily="2" charset="2"/>
              </a:rPr>
              <a:t>Sprudelapfel</a:t>
            </a:r>
            <a:r>
              <a:rPr lang="nl-NL" sz="2000" dirty="0" smtClean="0">
                <a:solidFill>
                  <a:srgbClr val="404040"/>
                </a:solidFill>
                <a:latin typeface="+mn-lt"/>
                <a:sym typeface="Wingdings" pitchFamily="2" charset="2"/>
              </a:rPr>
              <a:t>   </a:t>
            </a:r>
            <a:r>
              <a:rPr lang="nl-NL" sz="2000" b="1" dirty="0" smtClean="0">
                <a:solidFill>
                  <a:srgbClr val="404040"/>
                </a:solidFill>
                <a:latin typeface="+mn-lt"/>
                <a:sym typeface="Wingdings" pitchFamily="2" charset="2"/>
              </a:rPr>
              <a:t>(M)</a:t>
            </a:r>
            <a:endParaRPr lang="nl-NL" sz="2000" dirty="0">
              <a:solidFill>
                <a:srgbClr val="404040"/>
              </a:solidFill>
              <a:latin typeface="+mn-lt"/>
              <a:sym typeface="Wingdings" pitchFamily="2" charset="2"/>
            </a:endParaRPr>
          </a:p>
          <a:p>
            <a:pPr marL="1004888" lvl="2" indent="-457200">
              <a:buClr>
                <a:srgbClr val="F07F09"/>
              </a:buClr>
              <a:buFont typeface="Arial" charset="0"/>
              <a:buAutoNum type="alphaUcParenR"/>
              <a:defRPr/>
            </a:pPr>
            <a:r>
              <a:rPr lang="nl-NL" sz="2000" dirty="0" err="1" smtClean="0">
                <a:solidFill>
                  <a:srgbClr val="404040"/>
                </a:solidFill>
                <a:latin typeface="+mn-lt"/>
                <a:sym typeface="Wingdings" pitchFamily="2" charset="2"/>
              </a:rPr>
              <a:t>Apfelschorle</a:t>
            </a:r>
            <a:r>
              <a:rPr lang="nl-NL" sz="2000" dirty="0" smtClean="0">
                <a:solidFill>
                  <a:srgbClr val="404040"/>
                </a:solidFill>
                <a:latin typeface="+mn-lt"/>
                <a:sym typeface="Wingdings" pitchFamily="2" charset="2"/>
              </a:rPr>
              <a:t>   </a:t>
            </a:r>
            <a:r>
              <a:rPr lang="nl-NL" sz="2000" b="1" dirty="0" smtClean="0">
                <a:solidFill>
                  <a:srgbClr val="404040"/>
                </a:solidFill>
                <a:latin typeface="+mn-lt"/>
                <a:sym typeface="Wingdings" pitchFamily="2" charset="2"/>
              </a:rPr>
              <a:t>(E)</a:t>
            </a:r>
            <a:endParaRPr lang="nl-NL" sz="2000" b="1" dirty="0">
              <a:solidFill>
                <a:srgbClr val="404040"/>
              </a:solidFill>
              <a:latin typeface="+mn-lt"/>
              <a:sym typeface="Wingdings" pitchFamily="2" charset="2"/>
            </a:endParaRPr>
          </a:p>
          <a:p>
            <a:pPr marL="1004888" lvl="2" indent="-457200">
              <a:buClr>
                <a:srgbClr val="F07F09"/>
              </a:buClr>
              <a:buFont typeface="Arial" charset="0"/>
              <a:buAutoNum type="alphaUcParenR"/>
              <a:defRPr/>
            </a:pPr>
            <a:r>
              <a:rPr lang="nl-NL" sz="2000" dirty="0" smtClean="0">
                <a:solidFill>
                  <a:srgbClr val="404040"/>
                </a:solidFill>
                <a:latin typeface="+mn-lt"/>
                <a:sym typeface="Wingdings" pitchFamily="2" charset="2"/>
              </a:rPr>
              <a:t>Schollentrank </a:t>
            </a:r>
            <a:r>
              <a:rPr lang="nl-NL" sz="2000" b="1" dirty="0" smtClean="0">
                <a:solidFill>
                  <a:srgbClr val="404040"/>
                </a:solidFill>
                <a:latin typeface="+mn-lt"/>
                <a:sym typeface="Wingdings" pitchFamily="2" charset="2"/>
              </a:rPr>
              <a:t>(S)</a:t>
            </a:r>
            <a:endParaRPr lang="nl-NL" sz="2000" dirty="0">
              <a:solidFill>
                <a:srgbClr val="404040"/>
              </a:solidFill>
              <a:latin typeface="+mn-lt"/>
              <a:sym typeface="Wingdings" pitchFamily="2" charset="2"/>
            </a:endParaRPr>
          </a:p>
          <a:p>
            <a:endParaRPr lang="de-DE" dirty="0">
              <a:solidFill>
                <a:srgbClr val="404040"/>
              </a:solidFill>
              <a:latin typeface="+mn-lt"/>
            </a:endParaRPr>
          </a:p>
          <a:p>
            <a:endParaRPr lang="de-DE" dirty="0" smtClean="0">
              <a:solidFill>
                <a:srgbClr val="404040"/>
              </a:solidFill>
              <a:latin typeface="+mn-lt"/>
            </a:endParaRPr>
          </a:p>
          <a:p>
            <a:endParaRPr lang="de-DE" dirty="0">
              <a:solidFill>
                <a:srgbClr val="404040"/>
              </a:solidFill>
              <a:latin typeface="+mn-lt"/>
            </a:endParaRPr>
          </a:p>
          <a:p>
            <a:endParaRPr lang="de-DE" dirty="0">
              <a:solidFill>
                <a:srgbClr val="404040"/>
              </a:solidFill>
              <a:latin typeface="+mn-lt"/>
            </a:endParaRPr>
          </a:p>
        </p:txBody>
      </p:sp>
      <p:sp>
        <p:nvSpPr>
          <p:cNvPr id="4" name="Textfeld 3"/>
          <p:cNvSpPr txBox="1"/>
          <p:nvPr/>
        </p:nvSpPr>
        <p:spPr>
          <a:xfrm>
            <a:off x="5508104" y="4005064"/>
            <a:ext cx="1944216" cy="1600438"/>
          </a:xfrm>
          <a:prstGeom prst="rect">
            <a:avLst/>
          </a:prstGeom>
          <a:noFill/>
        </p:spPr>
        <p:txBody>
          <a:bodyPr wrap="square" rtlCol="0">
            <a:spAutoFit/>
          </a:bodyPr>
          <a:lstStyle/>
          <a:p>
            <a:r>
              <a:rPr lang="de-DE" sz="1400" dirty="0"/>
              <a:t>Lizenz: https://creativecommons.org/licenses/by-nc/2.0/; Fotograf: Rebecca (</a:t>
            </a:r>
            <a:r>
              <a:rPr lang="de-DE" sz="1400" dirty="0" err="1"/>
              <a:t>flickr</a:t>
            </a:r>
            <a:r>
              <a:rPr lang="de-DE" sz="1400" dirty="0"/>
              <a:t>-Account: </a:t>
            </a:r>
            <a:r>
              <a:rPr lang="de-DE" sz="1400" dirty="0" err="1"/>
              <a:t>Rebecca_bexxi</a:t>
            </a:r>
            <a:r>
              <a:rPr lang="de-DE" sz="1400" dirty="0"/>
              <a:t>)</a:t>
            </a:r>
          </a:p>
        </p:txBody>
      </p:sp>
      <p:pic>
        <p:nvPicPr>
          <p:cNvPr id="5" name="Grafik 4"/>
          <p:cNvPicPr/>
          <p:nvPr/>
        </p:nvPicPr>
        <p:blipFill>
          <a:blip r:embed="rId4" cstate="print">
            <a:extLst>
              <a:ext uri="{28A0092B-C50C-407E-A947-70E740481C1C}">
                <a14:useLocalDpi xmlns:a14="http://schemas.microsoft.com/office/drawing/2010/main" val="0"/>
              </a:ext>
            </a:extLst>
          </a:blip>
          <a:stretch>
            <a:fillRect/>
          </a:stretch>
        </p:blipFill>
        <p:spPr>
          <a:xfrm>
            <a:off x="4750664" y="2852936"/>
            <a:ext cx="3781776" cy="331236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Antwort</a:t>
            </a:r>
            <a:endParaRPr lang="en-US" sz="3400" b="1" dirty="0">
              <a:solidFill>
                <a:schemeClr val="accent1"/>
              </a:solidFill>
            </a:endParaRPr>
          </a:p>
        </p:txBody>
      </p:sp>
      <p:sp>
        <p:nvSpPr>
          <p:cNvPr id="31747" name="Content Placeholder 2"/>
          <p:cNvSpPr>
            <a:spLocks noGrp="1"/>
          </p:cNvSpPr>
          <p:nvPr>
            <p:ph idx="1"/>
          </p:nvPr>
        </p:nvSpPr>
        <p:spPr>
          <a:xfrm>
            <a:off x="457200" y="1600200"/>
            <a:ext cx="8229600" cy="5141913"/>
          </a:xfrm>
        </p:spPr>
        <p:txBody>
          <a:bodyPr/>
          <a:lstStyle/>
          <a:p>
            <a:pPr marL="0" lvl="1" indent="0">
              <a:buFont typeface="Arial" charset="0"/>
              <a:buNone/>
            </a:pPr>
            <a:endParaRPr lang="nl-NL" altLang="en-US" sz="2100" dirty="0" smtClean="0">
              <a:solidFill>
                <a:srgbClr val="404040"/>
              </a:solidFill>
            </a:endParaRPr>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sz="1000" dirty="0" smtClean="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619672" y="2276872"/>
            <a:ext cx="4176464" cy="2862322"/>
          </a:xfrm>
          <a:prstGeom prst="rect">
            <a:avLst/>
          </a:prstGeom>
          <a:noFill/>
        </p:spPr>
        <p:txBody>
          <a:bodyPr wrap="square" rtlCol="0">
            <a:spAutoFit/>
          </a:bodyPr>
          <a:lstStyle/>
          <a:p>
            <a:pPr marL="547688" lvl="2">
              <a:buClr>
                <a:srgbClr val="F07F09"/>
              </a:buClr>
              <a:defRPr/>
            </a:pPr>
            <a:endParaRPr lang="nl-NL" sz="2000" dirty="0">
              <a:solidFill>
                <a:srgbClr val="404040"/>
              </a:solidFill>
              <a:latin typeface="+mn-lt"/>
              <a:sym typeface="Wingdings" pitchFamily="2" charset="2"/>
            </a:endParaRPr>
          </a:p>
          <a:p>
            <a:pPr marL="90488" indent="-457200">
              <a:buClr>
                <a:srgbClr val="F07F09"/>
              </a:buClr>
              <a:buFont typeface="Wingdings" panose="05000000000000000000" pitchFamily="2" charset="2"/>
              <a:buAutoNum type="alphaUcParenR" startAt="2"/>
              <a:defRPr/>
            </a:pPr>
            <a:r>
              <a:rPr lang="nl-NL" sz="2000" dirty="0" err="1" smtClean="0">
                <a:solidFill>
                  <a:srgbClr val="404040"/>
                </a:solidFill>
                <a:latin typeface="+mn-lt"/>
                <a:sym typeface="Wingdings" pitchFamily="2" charset="2"/>
              </a:rPr>
              <a:t>Apfelschorle</a:t>
            </a:r>
            <a:endParaRPr lang="nl-NL" sz="2000" b="1" dirty="0" smtClean="0">
              <a:solidFill>
                <a:srgbClr val="404040"/>
              </a:solidFill>
              <a:latin typeface="+mn-lt"/>
              <a:sym typeface="Wingdings" pitchFamily="2" charset="2"/>
            </a:endParaRPr>
          </a:p>
          <a:p>
            <a:pPr marL="547688" lvl="2">
              <a:buClr>
                <a:srgbClr val="F07F09"/>
              </a:buClr>
              <a:defRPr/>
            </a:pPr>
            <a:endParaRPr lang="nl-NL" sz="2000" b="1" dirty="0">
              <a:solidFill>
                <a:srgbClr val="404040"/>
              </a:solidFill>
              <a:latin typeface="+mn-lt"/>
              <a:sym typeface="Wingdings" pitchFamily="2" charset="2"/>
            </a:endParaRPr>
          </a:p>
          <a:p>
            <a:pPr marL="1004888" lvl="2" indent="-457200">
              <a:buClr>
                <a:srgbClr val="F07F09"/>
              </a:buClr>
              <a:buFont typeface="Wingdings" panose="05000000000000000000" pitchFamily="2" charset="2"/>
              <a:buAutoNum type="alphaUcParenR" startAt="2"/>
              <a:defRPr/>
            </a:pPr>
            <a:endParaRPr lang="nl-NL" sz="2000" b="1" dirty="0" smtClean="0">
              <a:solidFill>
                <a:srgbClr val="404040"/>
              </a:solidFill>
              <a:latin typeface="+mn-lt"/>
              <a:sym typeface="Wingdings" pitchFamily="2" charset="2"/>
            </a:endParaRPr>
          </a:p>
          <a:p>
            <a:pPr marL="1004888" lvl="3">
              <a:buClr>
                <a:srgbClr val="F07F09"/>
              </a:buClr>
              <a:defRPr/>
            </a:pPr>
            <a:r>
              <a:rPr lang="nl-NL" sz="2000" b="1" dirty="0" smtClean="0">
                <a:solidFill>
                  <a:srgbClr val="404040"/>
                </a:solidFill>
                <a:latin typeface="+mn-lt"/>
                <a:ea typeface="Tahoma" panose="020B0604030504040204" pitchFamily="34" charset="0"/>
                <a:cs typeface="Tahoma" panose="020B0604030504040204" pitchFamily="34" charset="0"/>
                <a:sym typeface="Wingdings" pitchFamily="2" charset="2"/>
              </a:rPr>
              <a:t>…. Mmhhhmm, 		lecker! </a:t>
            </a:r>
          </a:p>
          <a:p>
            <a:pPr marL="1004888" lvl="2" indent="-457200">
              <a:buClr>
                <a:srgbClr val="F07F09"/>
              </a:buClr>
              <a:buFont typeface="Wingdings" panose="05000000000000000000" pitchFamily="2" charset="2"/>
              <a:buAutoNum type="alphaUcParenR" startAt="2"/>
              <a:defRPr/>
            </a:pPr>
            <a:endParaRPr lang="nl-NL" sz="2000" b="1" dirty="0">
              <a:solidFill>
                <a:srgbClr val="404040"/>
              </a:solidFill>
              <a:sym typeface="Wingdings" pitchFamily="2" charset="2"/>
            </a:endParaRPr>
          </a:p>
          <a:p>
            <a:pPr marL="1004888" lvl="2" indent="-457200">
              <a:buClr>
                <a:srgbClr val="F07F09"/>
              </a:buClr>
              <a:buFont typeface="Wingdings" panose="05000000000000000000" pitchFamily="2" charset="2"/>
              <a:buAutoNum type="alphaUcParenR" startAt="2"/>
              <a:defRPr/>
            </a:pPr>
            <a:endParaRPr lang="nl-NL" sz="2000" b="1" dirty="0" smtClean="0">
              <a:solidFill>
                <a:srgbClr val="404040"/>
              </a:solidFill>
              <a:sym typeface="Wingdings" pitchFamily="2" charset="2"/>
            </a:endParaRPr>
          </a:p>
          <a:p>
            <a:pPr marL="547688" lvl="2">
              <a:buClr>
                <a:srgbClr val="F07F09"/>
              </a:buClr>
              <a:defRPr/>
            </a:pPr>
            <a:endParaRPr lang="nl-NL" sz="2000" b="1" dirty="0">
              <a:solidFill>
                <a:srgbClr val="404040"/>
              </a:solidFill>
              <a:sym typeface="Wingdings" pitchFamily="2" charset="2"/>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897" y="5626696"/>
            <a:ext cx="1023823" cy="612068"/>
          </a:xfrm>
          <a:prstGeom prst="rect">
            <a:avLst/>
          </a:prstGeom>
        </p:spPr>
      </p:pic>
      <p:sp>
        <p:nvSpPr>
          <p:cNvPr id="7" name="Textfeld 6"/>
          <p:cNvSpPr txBox="1"/>
          <p:nvPr/>
        </p:nvSpPr>
        <p:spPr>
          <a:xfrm>
            <a:off x="2051720" y="5517232"/>
            <a:ext cx="5400600" cy="830997"/>
          </a:xfrm>
          <a:prstGeom prst="rect">
            <a:avLst/>
          </a:prstGeom>
          <a:noFill/>
        </p:spPr>
        <p:txBody>
          <a:bodyPr wrap="square" rtlCol="0">
            <a:spAutoFit/>
          </a:bodyPr>
          <a:lstStyle/>
          <a:p>
            <a:r>
              <a:rPr lang="de-DE" sz="1600" dirty="0" smtClean="0">
                <a:solidFill>
                  <a:srgbClr val="404040"/>
                </a:solidFill>
                <a:latin typeface="+mn-lt"/>
              </a:rPr>
              <a:t>Wie ihr das erfrischende, leckere Getränk am besten zubereitet, erfahrt ihr hier:</a:t>
            </a:r>
          </a:p>
          <a:p>
            <a:r>
              <a:rPr lang="de-DE" sz="1600" dirty="0">
                <a:solidFill>
                  <a:schemeClr val="accent1"/>
                </a:solidFill>
                <a:latin typeface="+mn-lt"/>
                <a:hlinkClick r:id="rId5"/>
              </a:rPr>
              <a:t>https://</a:t>
            </a:r>
            <a:r>
              <a:rPr lang="de-DE" sz="1600" dirty="0" smtClean="0">
                <a:solidFill>
                  <a:schemeClr val="accent1"/>
                </a:solidFill>
                <a:latin typeface="+mn-lt"/>
                <a:hlinkClick r:id="rId5"/>
              </a:rPr>
              <a:t>www.youtube.com/watch?v=Qv113ZDeB0w</a:t>
            </a:r>
            <a:endParaRPr lang="de-DE" sz="1600" dirty="0">
              <a:solidFill>
                <a:schemeClr val="accent1"/>
              </a:solidFill>
              <a:latin typeface="+mn-lt"/>
            </a:endParaRPr>
          </a:p>
        </p:txBody>
      </p:sp>
      <p:sp>
        <p:nvSpPr>
          <p:cNvPr id="3" name="Textfeld 2"/>
          <p:cNvSpPr txBox="1"/>
          <p:nvPr/>
        </p:nvSpPr>
        <p:spPr>
          <a:xfrm>
            <a:off x="6144217" y="3345518"/>
            <a:ext cx="1887919" cy="769441"/>
          </a:xfrm>
          <a:prstGeom prst="rect">
            <a:avLst/>
          </a:prstGeom>
          <a:noFill/>
        </p:spPr>
        <p:txBody>
          <a:bodyPr wrap="square" rtlCol="0">
            <a:spAutoFit/>
          </a:bodyPr>
          <a:lstStyle/>
          <a:p>
            <a:r>
              <a:rPr lang="de-DE" sz="1100" dirty="0"/>
              <a:t>Timo Klostermeier  / pixelio.de, https://www.pixelio.de/index.php</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8199" y="2697247"/>
            <a:ext cx="3039957" cy="202157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Frage</a:t>
            </a:r>
            <a:r>
              <a:rPr lang="nl-NL" sz="3400" b="1" dirty="0" smtClean="0">
                <a:solidFill>
                  <a:schemeClr val="accent1"/>
                </a:solidFill>
              </a:rPr>
              <a:t> 12: </a:t>
            </a:r>
            <a:r>
              <a:rPr lang="nl-NL" sz="3400" b="1" dirty="0" err="1" smtClean="0">
                <a:solidFill>
                  <a:schemeClr val="accent1"/>
                </a:solidFill>
              </a:rPr>
              <a:t>Einfach</a:t>
            </a:r>
            <a:r>
              <a:rPr lang="nl-NL" sz="3400" b="1" dirty="0" smtClean="0">
                <a:solidFill>
                  <a:schemeClr val="accent1"/>
                </a:solidFill>
              </a:rPr>
              <a:t> mal </a:t>
            </a:r>
            <a:r>
              <a:rPr lang="nl-NL" sz="3400" b="1" dirty="0" err="1" smtClean="0">
                <a:solidFill>
                  <a:schemeClr val="accent1"/>
                </a:solidFill>
              </a:rPr>
              <a:t>entspannen</a:t>
            </a:r>
            <a:r>
              <a:rPr lang="nl-NL" sz="3400" b="1" dirty="0" smtClean="0">
                <a:solidFill>
                  <a:schemeClr val="accent1"/>
                </a:solidFill>
              </a:rPr>
              <a:t>!</a:t>
            </a:r>
            <a:endParaRPr lang="en-US" sz="3400" b="1" dirty="0">
              <a:solidFill>
                <a:schemeClr val="accent1"/>
              </a:solidFill>
            </a:endParaRPr>
          </a:p>
        </p:txBody>
      </p:sp>
      <p:sp>
        <p:nvSpPr>
          <p:cNvPr id="31747" name="Content Placeholder 2"/>
          <p:cNvSpPr>
            <a:spLocks noGrp="1"/>
          </p:cNvSpPr>
          <p:nvPr>
            <p:ph idx="1"/>
          </p:nvPr>
        </p:nvSpPr>
        <p:spPr>
          <a:xfrm>
            <a:off x="467544" y="1556792"/>
            <a:ext cx="8229600" cy="5141913"/>
          </a:xfrm>
        </p:spPr>
        <p:txBody>
          <a:bodyPr/>
          <a:lstStyle/>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sz="2100" dirty="0" smtClean="0">
              <a:solidFill>
                <a:srgbClr val="404040"/>
              </a:solidFill>
            </a:endParaRPr>
          </a:p>
          <a:p>
            <a:pPr marL="0" lvl="1"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sz="1000" dirty="0" smtClean="0"/>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a:xfrm>
            <a:off x="971600" y="1700808"/>
            <a:ext cx="6480720" cy="3816429"/>
          </a:xfrm>
          <a:prstGeom prst="rect">
            <a:avLst/>
          </a:prstGeom>
        </p:spPr>
        <p:txBody>
          <a:bodyPr wrap="square">
            <a:spAutoFit/>
          </a:bodyPr>
          <a:lstStyle/>
          <a:p>
            <a:r>
              <a:rPr lang="de-DE" sz="2000" dirty="0" smtClean="0">
                <a:solidFill>
                  <a:srgbClr val="404040"/>
                </a:solidFill>
                <a:latin typeface="+mn-lt"/>
              </a:rPr>
              <a:t>Das Wort Hängematte klingt so urdeutsch wie Donaudampfschifffahrt und Steuererklärung. Aber das Entspannen mussten die Deutschen erst lernen.</a:t>
            </a:r>
          </a:p>
          <a:p>
            <a:r>
              <a:rPr lang="de-DE" sz="2000" dirty="0" smtClean="0">
                <a:solidFill>
                  <a:srgbClr val="404040"/>
                </a:solidFill>
                <a:latin typeface="+mn-lt"/>
              </a:rPr>
              <a:t>Von wem?</a:t>
            </a:r>
          </a:p>
          <a:p>
            <a:endParaRPr lang="de-DE" sz="2000" dirty="0" smtClean="0">
              <a:solidFill>
                <a:srgbClr val="404040"/>
              </a:solidFill>
              <a:latin typeface="+mn-lt"/>
            </a:endParaRPr>
          </a:p>
          <a:p>
            <a:endParaRPr lang="de-DE" sz="1000" dirty="0">
              <a:solidFill>
                <a:srgbClr val="404040"/>
              </a:solidFill>
              <a:latin typeface="+mn-lt"/>
            </a:endParaRPr>
          </a:p>
          <a:p>
            <a:pPr marL="1004888" lvl="2" indent="-457200">
              <a:buClr>
                <a:srgbClr val="F07F09"/>
              </a:buClr>
              <a:buFont typeface="Arial" charset="0"/>
              <a:buAutoNum type="alphaUcParenR"/>
              <a:defRPr/>
            </a:pPr>
            <a:r>
              <a:rPr lang="nl-NL" sz="2000" dirty="0" smtClean="0">
                <a:solidFill>
                  <a:srgbClr val="404040"/>
                </a:solidFill>
                <a:latin typeface="+mn-lt"/>
                <a:sym typeface="Wingdings" pitchFamily="2" charset="2"/>
              </a:rPr>
              <a:t>Den </a:t>
            </a:r>
            <a:r>
              <a:rPr lang="nl-NL" sz="2000" dirty="0" err="1" smtClean="0">
                <a:solidFill>
                  <a:srgbClr val="404040"/>
                </a:solidFill>
                <a:latin typeface="+mn-lt"/>
                <a:sym typeface="Wingdings" pitchFamily="2" charset="2"/>
              </a:rPr>
              <a:t>Tahitianern</a:t>
            </a:r>
            <a:r>
              <a:rPr lang="nl-NL" sz="2000" dirty="0" smtClean="0">
                <a:solidFill>
                  <a:srgbClr val="404040"/>
                </a:solidFill>
                <a:latin typeface="+mn-lt"/>
                <a:sym typeface="Wingdings" pitchFamily="2" charset="2"/>
              </a:rPr>
              <a:t>  </a:t>
            </a:r>
            <a:r>
              <a:rPr lang="nl-NL" sz="2000" b="1" dirty="0" smtClean="0">
                <a:solidFill>
                  <a:srgbClr val="404040"/>
                </a:solidFill>
                <a:latin typeface="+mn-lt"/>
                <a:sym typeface="Wingdings" pitchFamily="2" charset="2"/>
              </a:rPr>
              <a:t>(R)</a:t>
            </a:r>
            <a:endParaRPr lang="nl-NL" sz="2000" dirty="0">
              <a:solidFill>
                <a:srgbClr val="404040"/>
              </a:solidFill>
              <a:latin typeface="+mn-lt"/>
              <a:sym typeface="Wingdings" pitchFamily="2" charset="2"/>
            </a:endParaRPr>
          </a:p>
          <a:p>
            <a:pPr marL="1004888" lvl="2" indent="-457200">
              <a:buClr>
                <a:srgbClr val="F07F09"/>
              </a:buClr>
              <a:buFont typeface="Arial" charset="0"/>
              <a:buAutoNum type="alphaUcParenR"/>
              <a:defRPr/>
            </a:pPr>
            <a:r>
              <a:rPr lang="nl-NL" sz="2000" dirty="0" smtClean="0">
                <a:solidFill>
                  <a:srgbClr val="404040"/>
                </a:solidFill>
                <a:latin typeface="+mn-lt"/>
                <a:sym typeface="Wingdings" pitchFamily="2" charset="2"/>
              </a:rPr>
              <a:t>Den </a:t>
            </a:r>
            <a:r>
              <a:rPr lang="nl-NL" sz="2000" dirty="0" err="1" smtClean="0">
                <a:solidFill>
                  <a:srgbClr val="404040"/>
                </a:solidFill>
                <a:latin typeface="+mn-lt"/>
                <a:sym typeface="Wingdings" pitchFamily="2" charset="2"/>
              </a:rPr>
              <a:t>Norwegern</a:t>
            </a:r>
            <a:r>
              <a:rPr lang="nl-NL" sz="2000" dirty="0" smtClean="0">
                <a:solidFill>
                  <a:srgbClr val="404040"/>
                </a:solidFill>
                <a:latin typeface="+mn-lt"/>
                <a:sym typeface="Wingdings" pitchFamily="2" charset="2"/>
              </a:rPr>
              <a:t>   </a:t>
            </a:r>
            <a:r>
              <a:rPr lang="nl-NL" sz="2000" b="1" dirty="0" smtClean="0">
                <a:solidFill>
                  <a:srgbClr val="404040"/>
                </a:solidFill>
                <a:latin typeface="+mn-lt"/>
                <a:sym typeface="Wingdings" pitchFamily="2" charset="2"/>
              </a:rPr>
              <a:t>(E)</a:t>
            </a:r>
            <a:endParaRPr lang="nl-NL" sz="2000" b="1" dirty="0">
              <a:solidFill>
                <a:srgbClr val="404040"/>
              </a:solidFill>
              <a:latin typeface="+mn-lt"/>
              <a:sym typeface="Wingdings" pitchFamily="2" charset="2"/>
            </a:endParaRPr>
          </a:p>
          <a:p>
            <a:pPr marL="1004888" lvl="2" indent="-457200">
              <a:buClr>
                <a:srgbClr val="F07F09"/>
              </a:buClr>
              <a:buFont typeface="Arial" charset="0"/>
              <a:buAutoNum type="alphaUcParenR"/>
              <a:defRPr/>
            </a:pPr>
            <a:r>
              <a:rPr lang="nl-NL" sz="2000" dirty="0" smtClean="0">
                <a:solidFill>
                  <a:srgbClr val="404040"/>
                </a:solidFill>
                <a:latin typeface="+mn-lt"/>
                <a:sym typeface="Wingdings" pitchFamily="2" charset="2"/>
              </a:rPr>
              <a:t>Den </a:t>
            </a:r>
            <a:r>
              <a:rPr lang="nl-NL" sz="2000" dirty="0" err="1" smtClean="0">
                <a:solidFill>
                  <a:srgbClr val="404040"/>
                </a:solidFill>
                <a:latin typeface="+mn-lt"/>
                <a:sym typeface="Wingdings" pitchFamily="2" charset="2"/>
              </a:rPr>
              <a:t>Niederländern</a:t>
            </a:r>
            <a:r>
              <a:rPr lang="nl-NL" sz="2000" dirty="0" smtClean="0">
                <a:solidFill>
                  <a:srgbClr val="404040"/>
                </a:solidFill>
                <a:latin typeface="+mn-lt"/>
                <a:sym typeface="Wingdings" pitchFamily="2" charset="2"/>
              </a:rPr>
              <a:t> </a:t>
            </a:r>
            <a:r>
              <a:rPr lang="nl-NL" sz="2000" b="1" dirty="0" smtClean="0">
                <a:solidFill>
                  <a:srgbClr val="404040"/>
                </a:solidFill>
                <a:latin typeface="+mn-lt"/>
                <a:sym typeface="Wingdings" pitchFamily="2" charset="2"/>
              </a:rPr>
              <a:t>(S)</a:t>
            </a:r>
            <a:endParaRPr lang="nl-NL" sz="2000" dirty="0">
              <a:solidFill>
                <a:srgbClr val="404040"/>
              </a:solidFill>
              <a:latin typeface="+mn-lt"/>
              <a:sym typeface="Wingdings" pitchFamily="2" charset="2"/>
            </a:endParaRPr>
          </a:p>
          <a:p>
            <a:endParaRPr lang="de-DE" dirty="0">
              <a:solidFill>
                <a:srgbClr val="404040"/>
              </a:solidFill>
              <a:latin typeface="+mn-lt"/>
            </a:endParaRPr>
          </a:p>
          <a:p>
            <a:endParaRPr lang="de-DE" dirty="0" smtClean="0">
              <a:solidFill>
                <a:srgbClr val="404040"/>
              </a:solidFill>
              <a:latin typeface="+mn-lt"/>
            </a:endParaRPr>
          </a:p>
          <a:p>
            <a:endParaRPr lang="de-DE" dirty="0">
              <a:solidFill>
                <a:srgbClr val="404040"/>
              </a:solidFill>
              <a:latin typeface="+mn-lt"/>
            </a:endParaRPr>
          </a:p>
          <a:p>
            <a:endParaRPr lang="de-DE" dirty="0">
              <a:solidFill>
                <a:srgbClr val="404040"/>
              </a:solidFill>
              <a:latin typeface="+mn-lt"/>
            </a:endParaRPr>
          </a:p>
        </p:txBody>
      </p:sp>
      <p:sp>
        <p:nvSpPr>
          <p:cNvPr id="4" name="Textfeld 3"/>
          <p:cNvSpPr txBox="1"/>
          <p:nvPr/>
        </p:nvSpPr>
        <p:spPr>
          <a:xfrm>
            <a:off x="5508104" y="4005064"/>
            <a:ext cx="1944216" cy="1384995"/>
          </a:xfrm>
          <a:prstGeom prst="rect">
            <a:avLst/>
          </a:prstGeom>
          <a:noFill/>
        </p:spPr>
        <p:txBody>
          <a:bodyPr wrap="square" rtlCol="0">
            <a:spAutoFit/>
          </a:bodyPr>
          <a:lstStyle/>
          <a:p>
            <a:r>
              <a:rPr lang="de-DE" sz="1400" dirty="0"/>
              <a:t>Lizenz: http://</a:t>
            </a:r>
            <a:r>
              <a:rPr lang="de-DE" sz="1400" dirty="0" smtClean="0"/>
              <a:t>deavita.com/gesundes-leben/ideen-zum-entspannen-tipps-freizeit.html; </a:t>
            </a:r>
            <a:r>
              <a:rPr lang="de-DE" sz="1400" dirty="0" err="1" smtClean="0"/>
              <a:t>Deavita</a:t>
            </a:r>
            <a:endParaRPr lang="de-DE" sz="1400" dirty="0"/>
          </a:p>
        </p:txBody>
      </p:sp>
      <p:pic>
        <p:nvPicPr>
          <p:cNvPr id="2052" name="Picture 4" descr="Bildergebnis für hängematte bäu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476467"/>
            <a:ext cx="3957148" cy="263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6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ltLang="en-US" sz="3400" b="1" dirty="0" err="1" smtClean="0">
                <a:solidFill>
                  <a:schemeClr val="accent1"/>
                </a:solidFill>
              </a:rPr>
              <a:t>Anleitung</a:t>
            </a:r>
            <a:r>
              <a:rPr lang="nl-NL" altLang="en-US" sz="3400" b="1" dirty="0" smtClean="0">
                <a:solidFill>
                  <a:schemeClr val="accent1"/>
                </a:solidFill>
              </a:rPr>
              <a:t> </a:t>
            </a:r>
            <a:r>
              <a:rPr lang="nl-NL" altLang="en-US" sz="3400" b="1" dirty="0" err="1" smtClean="0">
                <a:solidFill>
                  <a:schemeClr val="accent1"/>
                </a:solidFill>
              </a:rPr>
              <a:t>zum</a:t>
            </a:r>
            <a:r>
              <a:rPr lang="nl-NL" altLang="en-US" sz="3400" b="1" dirty="0" smtClean="0">
                <a:solidFill>
                  <a:schemeClr val="accent1"/>
                </a:solidFill>
              </a:rPr>
              <a:t> Quiz</a:t>
            </a:r>
            <a:endParaRPr lang="de-DE" sz="3400" dirty="0">
              <a:solidFill>
                <a:schemeClr val="accent1"/>
              </a:solidFill>
            </a:endParaRPr>
          </a:p>
        </p:txBody>
      </p:sp>
      <p:sp>
        <p:nvSpPr>
          <p:cNvPr id="3" name="Inhaltsplatzhalter 2"/>
          <p:cNvSpPr>
            <a:spLocks noGrp="1"/>
          </p:cNvSpPr>
          <p:nvPr>
            <p:ph idx="1"/>
          </p:nvPr>
        </p:nvSpPr>
        <p:spPr/>
        <p:txBody>
          <a:bodyPr/>
          <a:lstStyle/>
          <a:p>
            <a:pPr marL="0" indent="0">
              <a:buNone/>
            </a:pPr>
            <a:r>
              <a:rPr lang="de-DE" altLang="en-US" sz="2000" dirty="0" smtClean="0">
                <a:solidFill>
                  <a:srgbClr val="404040"/>
                </a:solidFill>
              </a:rPr>
              <a:t>Findet die richtige Lösung der folgenden Fragen! </a:t>
            </a:r>
          </a:p>
          <a:p>
            <a:pPr marL="0" indent="0">
              <a:buNone/>
            </a:pPr>
            <a:endParaRPr lang="de-DE" altLang="en-US" sz="2000" dirty="0" smtClean="0">
              <a:solidFill>
                <a:srgbClr val="404040"/>
              </a:solidFill>
            </a:endParaRPr>
          </a:p>
          <a:p>
            <a:pPr marL="0" indent="0">
              <a:buNone/>
            </a:pPr>
            <a:r>
              <a:rPr lang="de-DE" altLang="en-US" sz="2000" dirty="0" smtClean="0">
                <a:solidFill>
                  <a:srgbClr val="404040"/>
                </a:solidFill>
              </a:rPr>
              <a:t>Hinter jeder Antwort steht ein Buchstabe. Habt ihr alle Fragen </a:t>
            </a:r>
            <a:r>
              <a:rPr lang="de-DE" altLang="en-US" sz="2000" b="1" dirty="0" smtClean="0">
                <a:solidFill>
                  <a:srgbClr val="F07F09"/>
                </a:solidFill>
              </a:rPr>
              <a:t>richtig</a:t>
            </a:r>
            <a:r>
              <a:rPr lang="de-DE" altLang="en-US" sz="2000" dirty="0" smtClean="0">
                <a:solidFill>
                  <a:srgbClr val="404040"/>
                </a:solidFill>
              </a:rPr>
              <a:t> beantwortet, ergibt sich aus den Buchstaben ein Lösungswort.</a:t>
            </a:r>
          </a:p>
          <a:p>
            <a:pPr marL="0" indent="0">
              <a:buNone/>
            </a:pPr>
            <a:endParaRPr lang="nl-NL" altLang="en-US" sz="2200" dirty="0" smtClean="0">
              <a:solidFill>
                <a:srgbClr val="404040"/>
              </a:solidFill>
            </a:endParaRPr>
          </a:p>
          <a:p>
            <a:pPr marL="0" indent="0" algn="ctr">
              <a:buNone/>
            </a:pPr>
            <a:r>
              <a:rPr lang="nl-NL" altLang="en-US" sz="2800" b="1" dirty="0" smtClean="0">
                <a:solidFill>
                  <a:schemeClr val="accent1"/>
                </a:solidFill>
              </a:rPr>
              <a:t>Viel </a:t>
            </a:r>
            <a:r>
              <a:rPr lang="nl-NL" altLang="en-US" sz="2800" b="1" dirty="0" err="1" smtClean="0">
                <a:solidFill>
                  <a:schemeClr val="accent1"/>
                </a:solidFill>
              </a:rPr>
              <a:t>Spaß</a:t>
            </a:r>
            <a:r>
              <a:rPr lang="nl-NL" altLang="en-US" sz="2800" b="1" dirty="0" smtClean="0">
                <a:solidFill>
                  <a:schemeClr val="accent1"/>
                </a:solidFill>
              </a:rPr>
              <a:t>! </a:t>
            </a:r>
            <a:endParaRPr lang="nl-NL" altLang="en-US" sz="2800" b="1" dirty="0">
              <a:solidFill>
                <a:schemeClr val="accent1"/>
              </a:solidFill>
            </a:endParaRPr>
          </a:p>
        </p:txBody>
      </p:sp>
      <p:pic>
        <p:nvPicPr>
          <p:cNvPr id="4" name="Picture 4" descr="P:\Algemeen\Activiteiten 2012\Actiegroep Duits\mach mit logo_ RGB_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575" y="476250"/>
            <a:ext cx="1157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737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smtClean="0">
                <a:solidFill>
                  <a:schemeClr val="accent1"/>
                </a:solidFill>
              </a:rPr>
              <a:t>Antwort</a:t>
            </a:r>
            <a:endParaRPr lang="en-US" sz="3400" b="1" dirty="0">
              <a:solidFill>
                <a:schemeClr val="accent1"/>
              </a:solidFill>
            </a:endParaRPr>
          </a:p>
        </p:txBody>
      </p:sp>
      <p:sp>
        <p:nvSpPr>
          <p:cNvPr id="31747" name="Content Placeholder 2"/>
          <p:cNvSpPr>
            <a:spLocks noGrp="1"/>
          </p:cNvSpPr>
          <p:nvPr>
            <p:ph idx="1"/>
          </p:nvPr>
        </p:nvSpPr>
        <p:spPr>
          <a:xfrm>
            <a:off x="457200" y="1600200"/>
            <a:ext cx="8229600" cy="5141913"/>
          </a:xfrm>
        </p:spPr>
        <p:txBody>
          <a:bodyPr/>
          <a:lstStyle/>
          <a:p>
            <a:pPr marL="0" lvl="1" indent="0">
              <a:buFont typeface="Arial" charset="0"/>
              <a:buNone/>
            </a:pPr>
            <a:endParaRPr lang="nl-NL" altLang="en-US" sz="2100" dirty="0" smtClean="0">
              <a:solidFill>
                <a:srgbClr val="404040"/>
              </a:solidFill>
            </a:endParaRPr>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dirty="0" smtClean="0"/>
          </a:p>
          <a:p>
            <a:pPr marL="0" indent="0">
              <a:buFont typeface="Arial" charset="0"/>
              <a:buNone/>
            </a:pPr>
            <a:endParaRPr lang="nl-NL" altLang="en-US" sz="1000" dirty="0" smtClean="0"/>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1619672" y="2276872"/>
            <a:ext cx="4176464" cy="2554545"/>
          </a:xfrm>
          <a:prstGeom prst="rect">
            <a:avLst/>
          </a:prstGeom>
          <a:noFill/>
        </p:spPr>
        <p:txBody>
          <a:bodyPr wrap="square" rtlCol="0">
            <a:spAutoFit/>
          </a:bodyPr>
          <a:lstStyle/>
          <a:p>
            <a:pPr marL="547688" lvl="2">
              <a:buClr>
                <a:srgbClr val="F07F09"/>
              </a:buClr>
              <a:defRPr/>
            </a:pPr>
            <a:endParaRPr lang="nl-NL" sz="2000" dirty="0">
              <a:solidFill>
                <a:srgbClr val="404040"/>
              </a:solidFill>
              <a:latin typeface="+mn-lt"/>
              <a:sym typeface="Wingdings" pitchFamily="2" charset="2"/>
            </a:endParaRPr>
          </a:p>
          <a:p>
            <a:pPr marL="90488" indent="-457200">
              <a:buClr>
                <a:srgbClr val="F07F09"/>
              </a:buClr>
              <a:buFont typeface="Wingdings" panose="05000000000000000000" pitchFamily="2" charset="2"/>
              <a:buAutoNum type="alphaUcParenR" startAt="2"/>
              <a:defRPr/>
            </a:pPr>
            <a:r>
              <a:rPr lang="nl-NL" sz="2000" dirty="0" smtClean="0">
                <a:solidFill>
                  <a:srgbClr val="404040"/>
                </a:solidFill>
                <a:latin typeface="+mn-lt"/>
                <a:sym typeface="Wingdings" pitchFamily="2" charset="2"/>
              </a:rPr>
              <a:t>Das Wort </a:t>
            </a:r>
            <a:r>
              <a:rPr lang="nl-NL" sz="2000" dirty="0" err="1" smtClean="0">
                <a:solidFill>
                  <a:srgbClr val="404040"/>
                </a:solidFill>
                <a:latin typeface="+mn-lt"/>
                <a:sym typeface="Wingdings" pitchFamily="2" charset="2"/>
              </a:rPr>
              <a:t>Hängematte</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haben</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wir</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von</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dem</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tahitianischen</a:t>
            </a:r>
            <a:r>
              <a:rPr lang="nl-NL" sz="2000" dirty="0" smtClean="0">
                <a:solidFill>
                  <a:srgbClr val="404040"/>
                </a:solidFill>
                <a:latin typeface="+mn-lt"/>
                <a:sym typeface="Wingdings" pitchFamily="2" charset="2"/>
              </a:rPr>
              <a:t> Volk der </a:t>
            </a:r>
            <a:r>
              <a:rPr lang="nl-NL" sz="2000" dirty="0" err="1" smtClean="0">
                <a:solidFill>
                  <a:srgbClr val="404040"/>
                </a:solidFill>
                <a:latin typeface="+mn-lt"/>
                <a:sym typeface="Wingdings" pitchFamily="2" charset="2"/>
              </a:rPr>
              <a:t>Taíno</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übernommen</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Seefahrer</a:t>
            </a:r>
            <a:r>
              <a:rPr lang="nl-NL" sz="2000" dirty="0" smtClean="0">
                <a:solidFill>
                  <a:srgbClr val="404040"/>
                </a:solidFill>
                <a:latin typeface="+mn-lt"/>
                <a:sym typeface="Wingdings" pitchFamily="2" charset="2"/>
              </a:rPr>
              <a:t>, die die </a:t>
            </a:r>
            <a:r>
              <a:rPr lang="nl-NL" sz="2000" dirty="0" err="1" smtClean="0">
                <a:solidFill>
                  <a:srgbClr val="404040"/>
                </a:solidFill>
                <a:latin typeface="+mn-lt"/>
                <a:sym typeface="Wingdings" pitchFamily="2" charset="2"/>
              </a:rPr>
              <a:t>Hängematte</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auf</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ihren</a:t>
            </a:r>
            <a:r>
              <a:rPr lang="nl-NL" sz="2000" dirty="0" smtClean="0">
                <a:solidFill>
                  <a:srgbClr val="404040"/>
                </a:solidFill>
                <a:latin typeface="+mn-lt"/>
                <a:sym typeface="Wingdings" pitchFamily="2" charset="2"/>
              </a:rPr>
              <a:t> </a:t>
            </a:r>
            <a:r>
              <a:rPr lang="nl-NL" sz="2000" dirty="0" err="1" smtClean="0">
                <a:solidFill>
                  <a:srgbClr val="404040"/>
                </a:solidFill>
                <a:latin typeface="+mn-lt"/>
                <a:sym typeface="Wingdings" pitchFamily="2" charset="2"/>
              </a:rPr>
              <a:t>Schiffen</a:t>
            </a:r>
            <a:r>
              <a:rPr lang="nl-NL" sz="2000" dirty="0" smtClean="0">
                <a:solidFill>
                  <a:srgbClr val="404040"/>
                </a:solidFill>
                <a:latin typeface="+mn-lt"/>
                <a:sym typeface="Wingdings" pitchFamily="2" charset="2"/>
              </a:rPr>
              <a:t> </a:t>
            </a:r>
            <a:r>
              <a:rPr lang="nl-NL" sz="2000" dirty="0" err="1" smtClean="0">
                <a:solidFill>
                  <a:srgbClr val="404040"/>
                </a:solidFill>
                <a:latin typeface="+mj-lt"/>
                <a:sym typeface="Wingdings" pitchFamily="2" charset="2"/>
              </a:rPr>
              <a:t>aufgespannt</a:t>
            </a:r>
            <a:r>
              <a:rPr lang="nl-NL" sz="2000" dirty="0" smtClean="0">
                <a:solidFill>
                  <a:srgbClr val="404040"/>
                </a:solidFill>
                <a:latin typeface="+mj-lt"/>
                <a:sym typeface="Wingdings" pitchFamily="2" charset="2"/>
              </a:rPr>
              <a:t> </a:t>
            </a:r>
            <a:r>
              <a:rPr lang="nl-NL" sz="2000" dirty="0" err="1" smtClean="0">
                <a:solidFill>
                  <a:srgbClr val="404040"/>
                </a:solidFill>
                <a:latin typeface="+mj-lt"/>
                <a:sym typeface="Wingdings" pitchFamily="2" charset="2"/>
              </a:rPr>
              <a:t>haben</a:t>
            </a:r>
            <a:r>
              <a:rPr lang="nl-NL" sz="2000" dirty="0" smtClean="0">
                <a:solidFill>
                  <a:srgbClr val="404040"/>
                </a:solidFill>
                <a:latin typeface="+mj-lt"/>
                <a:sym typeface="Wingdings" pitchFamily="2" charset="2"/>
              </a:rPr>
              <a:t>, brachten das Wort </a:t>
            </a:r>
            <a:r>
              <a:rPr lang="de-DE" sz="2000" i="1" dirty="0" smtClean="0">
                <a:solidFill>
                  <a:srgbClr val="404040"/>
                </a:solidFill>
                <a:latin typeface="+mj-lt"/>
              </a:rPr>
              <a:t>„</a:t>
            </a:r>
            <a:r>
              <a:rPr lang="de-DE" sz="2000" i="1" dirty="0" smtClean="0">
                <a:solidFill>
                  <a:srgbClr val="404040"/>
                </a:solidFill>
                <a:latin typeface="+mj-lt"/>
                <a:cs typeface="Arial" panose="020B0604020202020204" pitchFamily="34" charset="0"/>
                <a:sym typeface="Wingdings" pitchFamily="2" charset="2"/>
              </a:rPr>
              <a:t>h</a:t>
            </a:r>
            <a:r>
              <a:rPr lang="nl-NL" sz="2000" i="1" dirty="0" err="1" smtClean="0">
                <a:solidFill>
                  <a:srgbClr val="404040"/>
                </a:solidFill>
                <a:latin typeface="+mj-lt"/>
                <a:sym typeface="Wingdings" pitchFamily="2" charset="2"/>
              </a:rPr>
              <a:t>amaca</a:t>
            </a:r>
            <a:r>
              <a:rPr lang="de-DE" sz="2000" i="1" dirty="0" smtClean="0">
                <a:solidFill>
                  <a:srgbClr val="404040"/>
                </a:solidFill>
                <a:latin typeface="+mj-lt"/>
              </a:rPr>
              <a:t>“</a:t>
            </a:r>
            <a:r>
              <a:rPr lang="nl-NL" sz="2000" i="1" dirty="0" smtClean="0">
                <a:solidFill>
                  <a:srgbClr val="404040"/>
                </a:solidFill>
                <a:latin typeface="+mj-lt"/>
                <a:sym typeface="Wingdings" pitchFamily="2" charset="2"/>
              </a:rPr>
              <a:t> </a:t>
            </a:r>
            <a:r>
              <a:rPr lang="nl-NL" sz="2000" dirty="0" err="1" smtClean="0">
                <a:solidFill>
                  <a:srgbClr val="404040"/>
                </a:solidFill>
                <a:latin typeface="+mj-lt"/>
                <a:sym typeface="Wingdings" pitchFamily="2" charset="2"/>
              </a:rPr>
              <a:t>nach</a:t>
            </a:r>
            <a:r>
              <a:rPr lang="nl-NL" sz="2000" dirty="0" smtClean="0">
                <a:solidFill>
                  <a:srgbClr val="404040"/>
                </a:solidFill>
                <a:latin typeface="+mj-lt"/>
                <a:sym typeface="Wingdings" pitchFamily="2" charset="2"/>
              </a:rPr>
              <a:t> </a:t>
            </a:r>
            <a:r>
              <a:rPr lang="nl-NL" sz="2000" dirty="0" smtClean="0">
                <a:solidFill>
                  <a:srgbClr val="404040"/>
                </a:solidFill>
                <a:latin typeface="+mn-lt"/>
                <a:sym typeface="Wingdings" pitchFamily="2" charset="2"/>
              </a:rPr>
              <a:t>Europa.</a:t>
            </a:r>
            <a:endParaRPr lang="nl-NL" sz="2000" b="1" dirty="0">
              <a:solidFill>
                <a:srgbClr val="404040"/>
              </a:solidFill>
              <a:sym typeface="Wingdings" pitchFamily="2" charset="2"/>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897" y="5626696"/>
            <a:ext cx="1023823" cy="612068"/>
          </a:xfrm>
          <a:prstGeom prst="rect">
            <a:avLst/>
          </a:prstGeom>
        </p:spPr>
      </p:pic>
      <p:sp>
        <p:nvSpPr>
          <p:cNvPr id="7" name="Textfeld 6"/>
          <p:cNvSpPr txBox="1"/>
          <p:nvPr/>
        </p:nvSpPr>
        <p:spPr>
          <a:xfrm>
            <a:off x="2051720" y="5517232"/>
            <a:ext cx="5400600" cy="1077218"/>
          </a:xfrm>
          <a:prstGeom prst="rect">
            <a:avLst/>
          </a:prstGeom>
          <a:noFill/>
        </p:spPr>
        <p:txBody>
          <a:bodyPr wrap="square" rtlCol="0">
            <a:spAutoFit/>
          </a:bodyPr>
          <a:lstStyle/>
          <a:p>
            <a:r>
              <a:rPr lang="de-DE" sz="1600" dirty="0" smtClean="0">
                <a:solidFill>
                  <a:srgbClr val="404040"/>
                </a:solidFill>
                <a:latin typeface="+mn-lt"/>
              </a:rPr>
              <a:t>Das Wort Hängematte hat also ursprünglich weder mit „hängen“ noch mit „Matte“ zu tun. Die englischen (</a:t>
            </a:r>
            <a:r>
              <a:rPr lang="de-DE" sz="1600" i="1" dirty="0" err="1" smtClean="0">
                <a:solidFill>
                  <a:srgbClr val="404040"/>
                </a:solidFill>
                <a:latin typeface="+mn-lt"/>
              </a:rPr>
              <a:t>hammock</a:t>
            </a:r>
            <a:r>
              <a:rPr lang="de-DE" sz="1600" dirty="0" smtClean="0">
                <a:solidFill>
                  <a:srgbClr val="404040"/>
                </a:solidFill>
                <a:latin typeface="+mn-lt"/>
              </a:rPr>
              <a:t>) und französischen (</a:t>
            </a:r>
            <a:r>
              <a:rPr lang="de-DE" sz="1600" i="1" dirty="0" err="1" smtClean="0">
                <a:solidFill>
                  <a:srgbClr val="404040"/>
                </a:solidFill>
                <a:latin typeface="+mn-lt"/>
              </a:rPr>
              <a:t>hamac</a:t>
            </a:r>
            <a:r>
              <a:rPr lang="de-DE" sz="1600" dirty="0" smtClean="0">
                <a:solidFill>
                  <a:srgbClr val="404040"/>
                </a:solidFill>
                <a:latin typeface="+mn-lt"/>
              </a:rPr>
              <a:t>) Übersetzungen haben die Bedeutung „hängende Matte“ daher auch nicht. </a:t>
            </a:r>
            <a:endParaRPr lang="de-DE" sz="1600" dirty="0">
              <a:solidFill>
                <a:schemeClr val="accent1"/>
              </a:solidFill>
              <a:latin typeface="+mn-lt"/>
            </a:endParaRPr>
          </a:p>
        </p:txBody>
      </p:sp>
      <p:sp>
        <p:nvSpPr>
          <p:cNvPr id="3" name="Textfeld 2"/>
          <p:cNvSpPr txBox="1"/>
          <p:nvPr/>
        </p:nvSpPr>
        <p:spPr>
          <a:xfrm>
            <a:off x="6144217" y="3345518"/>
            <a:ext cx="1887919" cy="600164"/>
          </a:xfrm>
          <a:prstGeom prst="rect">
            <a:avLst/>
          </a:prstGeom>
          <a:noFill/>
        </p:spPr>
        <p:txBody>
          <a:bodyPr wrap="square" rtlCol="0">
            <a:spAutoFit/>
          </a:bodyPr>
          <a:lstStyle/>
          <a:p>
            <a:r>
              <a:rPr lang="de-DE" sz="1100" dirty="0"/>
              <a:t>http://www.art-manufaktur.eu/bucht/main/J017_M.jpg</a:t>
            </a:r>
          </a:p>
        </p:txBody>
      </p:sp>
      <p:pic>
        <p:nvPicPr>
          <p:cNvPr id="4098" name="Picture 2" descr="http://www.art-manufaktur.eu/bucht/main/J017_M.jpg"/>
          <p:cNvPicPr>
            <a:picLocks noChangeAspect="1" noChangeArrowheads="1"/>
          </p:cNvPicPr>
          <p:nvPr/>
        </p:nvPicPr>
        <p:blipFill rotWithShape="1">
          <a:blip r:embed="rId5">
            <a:extLst>
              <a:ext uri="{28A0092B-C50C-407E-A947-70E740481C1C}">
                <a14:useLocalDpi xmlns:a14="http://schemas.microsoft.com/office/drawing/2010/main" val="0"/>
              </a:ext>
            </a:extLst>
          </a:blip>
          <a:srcRect l="3149" t="7227" r="3297" b="10932"/>
          <a:stretch/>
        </p:blipFill>
        <p:spPr bwMode="auto">
          <a:xfrm>
            <a:off x="5814891" y="2498488"/>
            <a:ext cx="3206216" cy="212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65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en-US" sz="3400" b="1" dirty="0" smtClean="0">
                <a:solidFill>
                  <a:schemeClr val="accent1"/>
                </a:solidFill>
              </a:rPr>
              <a:t>Das </a:t>
            </a:r>
            <a:r>
              <a:rPr lang="en-US" sz="3400" b="1" dirty="0" err="1" smtClean="0">
                <a:solidFill>
                  <a:schemeClr val="accent1"/>
                </a:solidFill>
              </a:rPr>
              <a:t>Lösungswort</a:t>
            </a:r>
            <a:endParaRPr lang="nl-NL" sz="3400" b="1" dirty="0">
              <a:solidFill>
                <a:schemeClr val="accent1"/>
              </a:solidFill>
            </a:endParaRPr>
          </a:p>
        </p:txBody>
      </p:sp>
      <p:sp>
        <p:nvSpPr>
          <p:cNvPr id="41987" name="Tijdelijke aanduiding voor inhoud 2"/>
          <p:cNvSpPr>
            <a:spLocks noGrp="1"/>
          </p:cNvSpPr>
          <p:nvPr>
            <p:ph idx="1"/>
          </p:nvPr>
        </p:nvSpPr>
        <p:spPr/>
        <p:txBody>
          <a:bodyPr/>
          <a:lstStyle/>
          <a:p>
            <a:pPr marL="0" indent="0">
              <a:buFont typeface="Arial" charset="0"/>
              <a:buNone/>
            </a:pPr>
            <a:r>
              <a:rPr lang="nl-NL" altLang="en-US" sz="2200" dirty="0" err="1" smtClean="0">
                <a:solidFill>
                  <a:srgbClr val="404040"/>
                </a:solidFill>
                <a:sym typeface="Wingdings" pitchFamily="2" charset="2"/>
              </a:rPr>
              <a:t>Habt</a:t>
            </a:r>
            <a:r>
              <a:rPr lang="nl-NL" altLang="en-US" sz="2200" dirty="0" smtClean="0">
                <a:solidFill>
                  <a:srgbClr val="404040"/>
                </a:solidFill>
                <a:sym typeface="Wingdings" pitchFamily="2" charset="2"/>
              </a:rPr>
              <a:t> ihr alle Fragen richtig beantwortet?</a:t>
            </a:r>
          </a:p>
          <a:p>
            <a:pPr marL="0" indent="0">
              <a:buFont typeface="Arial" charset="0"/>
              <a:buNone/>
            </a:pPr>
            <a:r>
              <a:rPr lang="nl-NL" altLang="en-US" sz="2200" dirty="0" smtClean="0">
                <a:solidFill>
                  <a:srgbClr val="404040"/>
                </a:solidFill>
                <a:sym typeface="Wingdings" pitchFamily="2" charset="2"/>
              </a:rPr>
              <a:t>Die Buchstaben hinter den korrekten Lösungen ergeben das </a:t>
            </a:r>
            <a:r>
              <a:rPr lang="nl-NL" altLang="en-US" sz="2200" dirty="0" err="1" smtClean="0">
                <a:solidFill>
                  <a:srgbClr val="404040"/>
                </a:solidFill>
                <a:sym typeface="Wingdings" pitchFamily="2" charset="2"/>
              </a:rPr>
              <a:t>Lösungswort</a:t>
            </a:r>
            <a:r>
              <a:rPr lang="nl-NL" altLang="en-US" sz="2000" dirty="0" smtClean="0">
                <a:solidFill>
                  <a:srgbClr val="404040"/>
                </a:solidFill>
                <a:sym typeface="Wingdings" pitchFamily="2" charset="2"/>
              </a:rPr>
              <a:t>:</a:t>
            </a:r>
          </a:p>
          <a:p>
            <a:pPr marL="0" indent="0">
              <a:buFont typeface="Arial" charset="0"/>
              <a:buNone/>
            </a:pPr>
            <a:endParaRPr lang="nl-NL" altLang="en-US" sz="2000" dirty="0">
              <a:solidFill>
                <a:srgbClr val="404040"/>
              </a:solidFill>
              <a:sym typeface="Wingdings" pitchFamily="2" charset="2"/>
            </a:endParaRPr>
          </a:p>
          <a:p>
            <a:pPr marL="0" indent="0">
              <a:buFont typeface="Arial" charset="0"/>
              <a:buNone/>
            </a:pPr>
            <a:endParaRPr lang="nl-NL" altLang="en-US" sz="2000" dirty="0" smtClean="0">
              <a:solidFill>
                <a:srgbClr val="404040"/>
              </a:solidFill>
              <a:sym typeface="Wingdings" pitchFamily="2" charset="2"/>
            </a:endParaRPr>
          </a:p>
          <a:p>
            <a:pPr marL="0" indent="0">
              <a:buFont typeface="Arial" charset="0"/>
              <a:buNone/>
            </a:pPr>
            <a:endParaRPr lang="nl-NL" altLang="en-US" sz="2000" dirty="0" smtClean="0">
              <a:solidFill>
                <a:srgbClr val="404040"/>
              </a:solidFill>
              <a:sym typeface="Wingdings" pitchFamily="2" charset="2"/>
            </a:endParaRPr>
          </a:p>
          <a:p>
            <a:pPr marL="0" indent="0">
              <a:buNone/>
            </a:pPr>
            <a:r>
              <a:rPr lang="nl-NL" altLang="en-US" sz="3200" dirty="0" smtClean="0">
                <a:solidFill>
                  <a:srgbClr val="404040"/>
                </a:solidFill>
                <a:sym typeface="Wingdings" pitchFamily="2" charset="2"/>
              </a:rPr>
              <a:t>__ __ __ __ __ __ __ __ __ __ __ __</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GIC009939\AppData\Local\Microsoft\Windows\Temporary Internet Files\Content.IE5\PL4D4MTZ\Idee_fundwerke_0720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996952"/>
            <a:ext cx="1319624" cy="1649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400" b="1" dirty="0" smtClean="0">
                <a:solidFill>
                  <a:srgbClr val="F07F09"/>
                </a:solidFill>
              </a:rPr>
              <a:t>Das </a:t>
            </a:r>
            <a:r>
              <a:rPr lang="en-US" sz="3400" b="1" dirty="0" err="1" smtClean="0">
                <a:solidFill>
                  <a:srgbClr val="F07F09"/>
                </a:solidFill>
              </a:rPr>
              <a:t>Lösungswort</a:t>
            </a:r>
            <a:endParaRPr lang="de-DE" sz="3400" dirty="0"/>
          </a:p>
        </p:txBody>
      </p:sp>
      <p:sp>
        <p:nvSpPr>
          <p:cNvPr id="4" name="Textfeld 3"/>
          <p:cNvSpPr txBox="1"/>
          <p:nvPr/>
        </p:nvSpPr>
        <p:spPr>
          <a:xfrm>
            <a:off x="473956" y="1581150"/>
            <a:ext cx="7488832" cy="4093428"/>
          </a:xfrm>
          <a:prstGeom prst="rect">
            <a:avLst/>
          </a:prstGeom>
          <a:noFill/>
        </p:spPr>
        <p:txBody>
          <a:bodyPr wrap="square" rtlCol="0">
            <a:spAutoFit/>
          </a:bodyPr>
          <a:lstStyle/>
          <a:p>
            <a:pPr algn="ctr"/>
            <a:endParaRPr lang="de-DE" dirty="0">
              <a:solidFill>
                <a:srgbClr val="404040"/>
              </a:solidFill>
            </a:endParaRPr>
          </a:p>
          <a:p>
            <a:r>
              <a:rPr lang="de-DE" sz="2400" b="1" dirty="0">
                <a:solidFill>
                  <a:srgbClr val="404040"/>
                </a:solidFill>
                <a:latin typeface="+mn-lt"/>
              </a:rPr>
              <a:t>	</a:t>
            </a:r>
            <a:endParaRPr lang="de-DE" sz="2400" b="1" dirty="0" smtClean="0">
              <a:solidFill>
                <a:srgbClr val="404040"/>
              </a:solidFill>
              <a:latin typeface="+mn-lt"/>
            </a:endParaRPr>
          </a:p>
          <a:p>
            <a:endParaRPr lang="de-DE" sz="2400" b="1" u="sng" dirty="0" smtClean="0">
              <a:solidFill>
                <a:srgbClr val="404040"/>
              </a:solidFill>
              <a:latin typeface="+mn-lt"/>
            </a:endParaRPr>
          </a:p>
          <a:p>
            <a:r>
              <a:rPr lang="de-DE" sz="3200" b="1" u="sng" dirty="0" smtClean="0">
                <a:solidFill>
                  <a:srgbClr val="404040"/>
                </a:solidFill>
                <a:latin typeface="+mn-lt"/>
              </a:rPr>
              <a:t>B E S </a:t>
            </a:r>
            <a:r>
              <a:rPr lang="de-DE" sz="3200" b="1" u="sng" dirty="0" err="1" smtClean="0">
                <a:solidFill>
                  <a:srgbClr val="404040"/>
                </a:solidFill>
                <a:latin typeface="+mn-lt"/>
              </a:rPr>
              <a:t>S</a:t>
            </a:r>
            <a:r>
              <a:rPr lang="de-DE" sz="3200" b="1" u="sng" dirty="0" smtClean="0">
                <a:solidFill>
                  <a:srgbClr val="404040"/>
                </a:solidFill>
                <a:latin typeface="+mn-lt"/>
              </a:rPr>
              <a:t> E R W I S </a:t>
            </a:r>
            <a:r>
              <a:rPr lang="de-DE" sz="3200" b="1" u="sng" dirty="0" err="1" smtClean="0">
                <a:solidFill>
                  <a:srgbClr val="404040"/>
                </a:solidFill>
                <a:latin typeface="+mn-lt"/>
              </a:rPr>
              <a:t>S</a:t>
            </a:r>
            <a:r>
              <a:rPr lang="de-DE" sz="3200" b="1" u="sng" dirty="0" smtClean="0">
                <a:solidFill>
                  <a:srgbClr val="404040"/>
                </a:solidFill>
                <a:latin typeface="+mn-lt"/>
              </a:rPr>
              <a:t> E R</a:t>
            </a:r>
          </a:p>
          <a:p>
            <a:pPr algn="ctr"/>
            <a:endParaRPr lang="de-DE" b="1" u="sng" dirty="0">
              <a:solidFill>
                <a:srgbClr val="404040"/>
              </a:solidFill>
              <a:latin typeface="+mn-lt"/>
            </a:endParaRPr>
          </a:p>
          <a:p>
            <a:pPr algn="ctr"/>
            <a:endParaRPr lang="de-DE" b="1" u="sng" dirty="0" smtClean="0">
              <a:solidFill>
                <a:srgbClr val="404040"/>
              </a:solidFill>
              <a:latin typeface="+mn-lt"/>
            </a:endParaRPr>
          </a:p>
          <a:p>
            <a:pPr algn="ctr"/>
            <a:endParaRPr lang="de-DE" b="1" u="sng" dirty="0">
              <a:solidFill>
                <a:srgbClr val="404040"/>
              </a:solidFill>
              <a:latin typeface="+mn-lt"/>
            </a:endParaRPr>
          </a:p>
          <a:p>
            <a:pPr algn="ctr"/>
            <a:endParaRPr lang="de-DE" b="1" u="sng" dirty="0" smtClean="0">
              <a:solidFill>
                <a:srgbClr val="404040"/>
              </a:solidFill>
              <a:latin typeface="+mn-lt"/>
            </a:endParaRPr>
          </a:p>
          <a:p>
            <a:endParaRPr lang="de-DE" b="1" u="sng" dirty="0" smtClean="0">
              <a:solidFill>
                <a:srgbClr val="404040"/>
              </a:solidFill>
              <a:latin typeface="+mn-lt"/>
            </a:endParaRPr>
          </a:p>
          <a:p>
            <a:pPr algn="ctr"/>
            <a:endParaRPr lang="de-DE" dirty="0">
              <a:solidFill>
                <a:srgbClr val="404040"/>
              </a:solidFill>
            </a:endParaRPr>
          </a:p>
          <a:p>
            <a:pPr algn="ctr"/>
            <a:endParaRPr lang="de-DE" dirty="0" smtClean="0">
              <a:solidFill>
                <a:srgbClr val="404040"/>
              </a:solidFill>
            </a:endParaRPr>
          </a:p>
          <a:p>
            <a:pPr algn="ctr"/>
            <a:endParaRPr lang="de-DE" dirty="0">
              <a:solidFill>
                <a:srgbClr val="404040"/>
              </a:solidFill>
            </a:endParaRPr>
          </a:p>
          <a:p>
            <a:pPr algn="ctr"/>
            <a:endParaRPr lang="de-DE" dirty="0">
              <a:solidFill>
                <a:srgbClr val="404040"/>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63" y="5229200"/>
            <a:ext cx="1250221" cy="747415"/>
          </a:xfrm>
          <a:prstGeom prst="rect">
            <a:avLst/>
          </a:prstGeom>
        </p:spPr>
      </p:pic>
      <p:sp>
        <p:nvSpPr>
          <p:cNvPr id="5" name="Textfeld 4"/>
          <p:cNvSpPr txBox="1"/>
          <p:nvPr/>
        </p:nvSpPr>
        <p:spPr>
          <a:xfrm>
            <a:off x="1574684" y="3717032"/>
            <a:ext cx="6232693" cy="3046988"/>
          </a:xfrm>
          <a:prstGeom prst="rect">
            <a:avLst/>
          </a:prstGeom>
          <a:noFill/>
        </p:spPr>
        <p:txBody>
          <a:bodyPr wrap="square" rtlCol="0">
            <a:spAutoFit/>
          </a:bodyPr>
          <a:lstStyle/>
          <a:p>
            <a:r>
              <a:rPr lang="de-DE" sz="1600" dirty="0" smtClean="0">
                <a:latin typeface="+mn-lt"/>
                <a:ea typeface="Tahoma" panose="020B0604030504040204" pitchFamily="34" charset="0"/>
                <a:cs typeface="Tahoma" panose="020B0604030504040204" pitchFamily="34" charset="0"/>
              </a:rPr>
              <a:t>Nicht nur Menschen wandern in fremde Länder aus und ein - sie bringen und nehmen Wörter ihrer Sprache mit.</a:t>
            </a:r>
            <a:br>
              <a:rPr lang="de-DE" sz="1600" dirty="0" smtClean="0">
                <a:latin typeface="+mn-lt"/>
                <a:ea typeface="Tahoma" panose="020B0604030504040204" pitchFamily="34" charset="0"/>
                <a:cs typeface="Tahoma" panose="020B0604030504040204" pitchFamily="34" charset="0"/>
              </a:rPr>
            </a:br>
            <a:r>
              <a:rPr lang="de-DE" sz="1600" dirty="0" smtClean="0">
                <a:latin typeface="+mn-lt"/>
                <a:ea typeface="Tahoma" panose="020B0604030504040204" pitchFamily="34" charset="0"/>
                <a:cs typeface="Tahoma" panose="020B0604030504040204" pitchFamily="34" charset="0"/>
              </a:rPr>
              <a:t>Dabei kann es vorkommen, dass der Wortursprung nicht mehr erkennbar ist. Dann ist es sinnvoll einen </a:t>
            </a:r>
            <a:r>
              <a:rPr lang="de-DE" sz="1600" i="1" dirty="0" smtClean="0">
                <a:latin typeface="+mn-lt"/>
                <a:ea typeface="Tahoma" panose="020B0604030504040204" pitchFamily="34" charset="0"/>
                <a:cs typeface="Tahoma" panose="020B0604030504040204" pitchFamily="34" charset="0"/>
              </a:rPr>
              <a:t>„Besserwisser“ </a:t>
            </a:r>
            <a:r>
              <a:rPr lang="de-DE" sz="1600" dirty="0" smtClean="0">
                <a:latin typeface="+mn-lt"/>
                <a:ea typeface="Tahoma" panose="020B0604030504040204" pitchFamily="34" charset="0"/>
                <a:cs typeface="Tahoma" panose="020B0604030504040204" pitchFamily="34" charset="0"/>
              </a:rPr>
              <a:t>in seinem Freundeskreis zu haben.</a:t>
            </a:r>
          </a:p>
          <a:p>
            <a:endParaRPr lang="de-DE" sz="1600" dirty="0" smtClean="0">
              <a:latin typeface="+mn-lt"/>
              <a:ea typeface="Tahoma" panose="020B0604030504040204" pitchFamily="34" charset="0"/>
              <a:cs typeface="Tahoma" panose="020B0604030504040204" pitchFamily="34" charset="0"/>
            </a:endParaRPr>
          </a:p>
          <a:p>
            <a:r>
              <a:rPr lang="de-DE" sz="1600" dirty="0" smtClean="0">
                <a:latin typeface="+mn-lt"/>
              </a:rPr>
              <a:t>Besserwisser sind Menschen, die damit angeben, </a:t>
            </a:r>
            <a:r>
              <a:rPr lang="de-DE" sz="1600" dirty="0">
                <a:latin typeface="+mn-lt"/>
              </a:rPr>
              <a:t>dass </a:t>
            </a:r>
            <a:r>
              <a:rPr lang="de-DE" sz="1600" dirty="0" smtClean="0">
                <a:latin typeface="+mn-lt"/>
              </a:rPr>
              <a:t>sie auf bestimmten Wissensgebieten mehr Kenntnis und Wissen haben als andere. Jetzt noch anzumerken, dass das Wort auch ins Finnische, Schwedische und Norwegische Eingang gefunden hat, wäre also vielleicht etwas besserwisserisch.</a:t>
            </a:r>
            <a:r>
              <a:rPr lang="de-DE" sz="1600" dirty="0" smtClean="0">
                <a:latin typeface="+mn-lt"/>
                <a:ea typeface="Tahoma" panose="020B0604030504040204" pitchFamily="34" charset="0"/>
                <a:cs typeface="Tahoma" panose="020B0604030504040204" pitchFamily="34" charset="0"/>
              </a:rPr>
              <a:t/>
            </a:r>
            <a:br>
              <a:rPr lang="de-DE" sz="1600" dirty="0" smtClean="0">
                <a:latin typeface="+mn-lt"/>
                <a:ea typeface="Tahoma" panose="020B0604030504040204" pitchFamily="34" charset="0"/>
                <a:cs typeface="Tahoma" panose="020B0604030504040204" pitchFamily="34" charset="0"/>
              </a:rPr>
            </a:br>
            <a:endParaRPr lang="de-DE" sz="1600" dirty="0">
              <a:latin typeface="+mn-lt"/>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409194" y="1908740"/>
            <a:ext cx="1553594" cy="1600438"/>
          </a:xfrm>
          <a:prstGeom prst="rect">
            <a:avLst/>
          </a:prstGeom>
          <a:noFill/>
        </p:spPr>
        <p:txBody>
          <a:bodyPr wrap="square" rtlCol="0">
            <a:spAutoFit/>
          </a:bodyPr>
          <a:lstStyle/>
          <a:p>
            <a:r>
              <a:rPr lang="de-DE" sz="1400"/>
              <a:t>http://www.cramer-mueller-partner.de/fileadmin/_processed_/csm_Blog_Besserwisser_V02_31f3465c56.jpg</a:t>
            </a:r>
            <a:endParaRPr lang="de-DE" sz="1400" dirty="0"/>
          </a:p>
        </p:txBody>
      </p:sp>
      <p:pic>
        <p:nvPicPr>
          <p:cNvPr id="3074" name="Picture 2" descr="http://www.cramer-mueller-partner.de/fileadmin/_processed_/csm_Blog_Besserwisser_V02_31f3465c56.jpg"/>
          <p:cNvPicPr>
            <a:picLocks noChangeAspect="1" noChangeArrowheads="1"/>
          </p:cNvPicPr>
          <p:nvPr/>
        </p:nvPicPr>
        <p:blipFill rotWithShape="1">
          <a:blip r:embed="rId5">
            <a:extLst>
              <a:ext uri="{28A0092B-C50C-407E-A947-70E740481C1C}">
                <a14:useLocalDpi xmlns:a14="http://schemas.microsoft.com/office/drawing/2010/main" val="0"/>
              </a:ext>
            </a:extLst>
          </a:blip>
          <a:srcRect l="9812" t="-1" r="31310" b="535"/>
          <a:stretch/>
        </p:blipFill>
        <p:spPr bwMode="auto">
          <a:xfrm>
            <a:off x="5523867" y="1536983"/>
            <a:ext cx="3600400" cy="202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002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95536" y="1412776"/>
            <a:ext cx="8229600" cy="990600"/>
          </a:xfrm>
        </p:spPr>
        <p:txBody>
          <a:bodyPr>
            <a:normAutofit/>
          </a:bodyPr>
          <a:lstStyle/>
          <a:p>
            <a:pPr algn="ctr" eaLnBrk="1" fontAlgn="auto" hangingPunct="1">
              <a:spcAft>
                <a:spcPts val="0"/>
              </a:spcAft>
              <a:defRPr/>
            </a:pPr>
            <a:r>
              <a:rPr lang="de-DE" sz="4800" b="1" dirty="0" smtClean="0">
                <a:solidFill>
                  <a:schemeClr val="accent1"/>
                </a:solidFill>
                <a:latin typeface="+mn-lt"/>
                <a:ea typeface="+mn-ea"/>
                <a:cs typeface="+mn-cs"/>
              </a:rPr>
              <a:t>Vielen Dank!</a:t>
            </a:r>
            <a:endParaRPr lang="de-DE" sz="4800" b="1" dirty="0">
              <a:solidFill>
                <a:schemeClr val="accent1"/>
              </a:solidFill>
              <a:latin typeface="+mn-lt"/>
              <a:ea typeface="+mn-ea"/>
              <a:cs typeface="+mn-cs"/>
            </a:endParaRPr>
          </a:p>
        </p:txBody>
      </p:sp>
      <p:pic>
        <p:nvPicPr>
          <p:cNvPr id="43012" name="Picture 4" descr="P:\Algemeen\Activiteiten 2012\Actiegroep Duits\mach mit logo_ RGB_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363" y="476250"/>
            <a:ext cx="1968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8268" y="2383326"/>
            <a:ext cx="259715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V:\Sprache\Mach-Mit -Mobil\Logos\Den_Haag_deut_o_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87" t="12586" r="9905" b="13852"/>
          <a:stretch/>
        </p:blipFill>
        <p:spPr bwMode="auto">
          <a:xfrm>
            <a:off x="5796946" y="4050371"/>
            <a:ext cx="2461098" cy="943583"/>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79512" y="2660722"/>
            <a:ext cx="3648756" cy="338554"/>
          </a:xfrm>
          <a:prstGeom prst="rect">
            <a:avLst/>
          </a:prstGeom>
          <a:noFill/>
        </p:spPr>
        <p:txBody>
          <a:bodyPr wrap="none" rtlCol="0">
            <a:spAutoFit/>
          </a:bodyPr>
          <a:lstStyle/>
          <a:p>
            <a:r>
              <a:rPr lang="de-DE" sz="1600" dirty="0" smtClean="0">
                <a:solidFill>
                  <a:srgbClr val="404040"/>
                </a:solidFill>
                <a:latin typeface="+mn-lt"/>
              </a:rPr>
              <a:t>Dieses Quiz wird angeboten durch die</a:t>
            </a:r>
            <a:endParaRPr lang="de-DE" sz="1600" dirty="0">
              <a:solidFill>
                <a:srgbClr val="404040"/>
              </a:solidFill>
              <a:latin typeface="+mn-lt"/>
            </a:endParaRPr>
          </a:p>
        </p:txBody>
      </p:sp>
      <p:sp>
        <p:nvSpPr>
          <p:cNvPr id="4" name="Textfeld 3"/>
          <p:cNvSpPr txBox="1"/>
          <p:nvPr/>
        </p:nvSpPr>
        <p:spPr>
          <a:xfrm>
            <a:off x="179512" y="4078255"/>
            <a:ext cx="4608512" cy="2308324"/>
          </a:xfrm>
          <a:prstGeom prst="rect">
            <a:avLst/>
          </a:prstGeom>
          <a:noFill/>
        </p:spPr>
        <p:txBody>
          <a:bodyPr wrap="square" rtlCol="0">
            <a:spAutoFit/>
          </a:bodyPr>
          <a:lstStyle/>
          <a:p>
            <a:r>
              <a:rPr lang="de-DE" sz="1600" dirty="0" smtClean="0">
                <a:solidFill>
                  <a:srgbClr val="404040"/>
                </a:solidFill>
                <a:latin typeface="+mn-lt"/>
              </a:rPr>
              <a:t>Die </a:t>
            </a:r>
            <a:r>
              <a:rPr lang="de-DE" sz="1600" b="1" dirty="0" err="1" smtClean="0">
                <a:solidFill>
                  <a:schemeClr val="accent1"/>
                </a:solidFill>
                <a:latin typeface="+mn-lt"/>
              </a:rPr>
              <a:t>Actiegroep</a:t>
            </a:r>
            <a:r>
              <a:rPr lang="de-DE" sz="1600" b="1" dirty="0" smtClean="0">
                <a:solidFill>
                  <a:schemeClr val="accent1"/>
                </a:solidFill>
                <a:latin typeface="+mn-lt"/>
              </a:rPr>
              <a:t> </a:t>
            </a:r>
            <a:r>
              <a:rPr lang="de-DE" sz="1600" b="1" dirty="0" err="1" smtClean="0">
                <a:solidFill>
                  <a:schemeClr val="accent1"/>
                </a:solidFill>
                <a:latin typeface="+mn-lt"/>
              </a:rPr>
              <a:t>Duits</a:t>
            </a:r>
            <a:r>
              <a:rPr lang="de-DE" sz="1600" dirty="0" smtClean="0">
                <a:solidFill>
                  <a:schemeClr val="accent1"/>
                </a:solidFill>
                <a:latin typeface="+mn-lt"/>
              </a:rPr>
              <a:t> </a:t>
            </a:r>
            <a:r>
              <a:rPr lang="de-DE" sz="1600" dirty="0" smtClean="0">
                <a:solidFill>
                  <a:srgbClr val="404040"/>
                </a:solidFill>
                <a:latin typeface="+mn-lt"/>
              </a:rPr>
              <a:t>ist eine Initiative,</a:t>
            </a:r>
          </a:p>
          <a:p>
            <a:r>
              <a:rPr lang="de-DE" sz="1600" dirty="0" smtClean="0">
                <a:solidFill>
                  <a:srgbClr val="404040"/>
                </a:solidFill>
                <a:latin typeface="+mn-lt"/>
              </a:rPr>
              <a:t>die sich für eine stärkere Position der Sprache </a:t>
            </a:r>
            <a:r>
              <a:rPr lang="de-DE" sz="1600" b="1" dirty="0" smtClean="0">
                <a:solidFill>
                  <a:schemeClr val="accent1"/>
                </a:solidFill>
                <a:latin typeface="+mn-lt"/>
              </a:rPr>
              <a:t>Deutsch </a:t>
            </a:r>
            <a:r>
              <a:rPr lang="de-DE" sz="1600" dirty="0" smtClean="0">
                <a:solidFill>
                  <a:srgbClr val="404040"/>
                </a:solidFill>
                <a:latin typeface="+mn-lt"/>
              </a:rPr>
              <a:t>im niederländischen Bildungswesen einsetzt. Die </a:t>
            </a:r>
            <a:r>
              <a:rPr lang="de-DE" sz="1600" b="1" dirty="0" err="1" smtClean="0">
                <a:solidFill>
                  <a:schemeClr val="accent1"/>
                </a:solidFill>
                <a:latin typeface="+mn-lt"/>
              </a:rPr>
              <a:t>Actiegroep</a:t>
            </a:r>
            <a:r>
              <a:rPr lang="de-DE" sz="1600" b="1" dirty="0" smtClean="0">
                <a:solidFill>
                  <a:schemeClr val="accent1"/>
                </a:solidFill>
                <a:latin typeface="+mn-lt"/>
              </a:rPr>
              <a:t> </a:t>
            </a:r>
            <a:r>
              <a:rPr lang="de-DE" sz="1600" b="1" dirty="0" err="1" smtClean="0">
                <a:solidFill>
                  <a:schemeClr val="accent1"/>
                </a:solidFill>
                <a:latin typeface="+mn-lt"/>
              </a:rPr>
              <a:t>Duits</a:t>
            </a:r>
            <a:r>
              <a:rPr lang="de-DE" sz="1600" b="1" dirty="0" smtClean="0">
                <a:solidFill>
                  <a:schemeClr val="accent1"/>
                </a:solidFill>
                <a:latin typeface="+mn-lt"/>
              </a:rPr>
              <a:t> </a:t>
            </a:r>
            <a:r>
              <a:rPr lang="de-DE" sz="1600" dirty="0" smtClean="0">
                <a:solidFill>
                  <a:srgbClr val="404040"/>
                </a:solidFill>
                <a:latin typeface="+mn-lt"/>
              </a:rPr>
              <a:t>besteht aus </a:t>
            </a:r>
            <a:br>
              <a:rPr lang="de-DE" sz="1600" dirty="0" smtClean="0">
                <a:solidFill>
                  <a:srgbClr val="404040"/>
                </a:solidFill>
                <a:latin typeface="+mn-lt"/>
              </a:rPr>
            </a:br>
            <a:r>
              <a:rPr lang="de-DE" sz="1600" dirty="0" smtClean="0">
                <a:solidFill>
                  <a:srgbClr val="404040"/>
                </a:solidFill>
                <a:latin typeface="+mn-lt"/>
              </a:rPr>
              <a:t>der Deutschen Botschaft Den Haag, </a:t>
            </a:r>
            <a:br>
              <a:rPr lang="de-DE" sz="1600" dirty="0" smtClean="0">
                <a:solidFill>
                  <a:srgbClr val="404040"/>
                </a:solidFill>
                <a:latin typeface="+mn-lt"/>
              </a:rPr>
            </a:br>
            <a:r>
              <a:rPr lang="de-DE" sz="1600" dirty="0" smtClean="0">
                <a:solidFill>
                  <a:srgbClr val="404040"/>
                </a:solidFill>
                <a:latin typeface="+mn-lt"/>
              </a:rPr>
              <a:t>dem Goethe-Institut Niederlande, </a:t>
            </a:r>
            <a:br>
              <a:rPr lang="de-DE" sz="1600" dirty="0" smtClean="0">
                <a:solidFill>
                  <a:srgbClr val="404040"/>
                </a:solidFill>
                <a:latin typeface="+mn-lt"/>
              </a:rPr>
            </a:br>
            <a:r>
              <a:rPr lang="de-DE" sz="1600" dirty="0" smtClean="0">
                <a:solidFill>
                  <a:srgbClr val="404040"/>
                </a:solidFill>
                <a:latin typeface="+mn-lt"/>
              </a:rPr>
              <a:t>dem </a:t>
            </a:r>
            <a:r>
              <a:rPr lang="de-DE" sz="1600" dirty="0" err="1" smtClean="0">
                <a:solidFill>
                  <a:srgbClr val="404040"/>
                </a:solidFill>
                <a:latin typeface="+mn-lt"/>
              </a:rPr>
              <a:t>Duitsland</a:t>
            </a:r>
            <a:r>
              <a:rPr lang="de-DE" sz="1600" dirty="0">
                <a:solidFill>
                  <a:srgbClr val="404040"/>
                </a:solidFill>
                <a:latin typeface="+mn-lt"/>
              </a:rPr>
              <a:t> </a:t>
            </a:r>
            <a:r>
              <a:rPr lang="de-DE" sz="1600" dirty="0" smtClean="0">
                <a:solidFill>
                  <a:srgbClr val="404040"/>
                </a:solidFill>
                <a:latin typeface="+mn-lt"/>
              </a:rPr>
              <a:t>Institut Amsterdam </a:t>
            </a:r>
            <a:br>
              <a:rPr lang="de-DE" sz="1600" dirty="0" smtClean="0">
                <a:solidFill>
                  <a:srgbClr val="404040"/>
                </a:solidFill>
                <a:latin typeface="+mn-lt"/>
              </a:rPr>
            </a:br>
            <a:r>
              <a:rPr lang="de-DE" sz="1600" dirty="0" smtClean="0">
                <a:solidFill>
                  <a:srgbClr val="404040"/>
                </a:solidFill>
                <a:latin typeface="+mn-lt"/>
              </a:rPr>
              <a:t>und der Deutsch-Niederländischen Handelskammer. </a:t>
            </a:r>
            <a:endParaRPr lang="de-DE" sz="1600" dirty="0">
              <a:solidFill>
                <a:srgbClr val="404040"/>
              </a:solidFill>
              <a:latin typeface="+mn-lt"/>
            </a:endParaRPr>
          </a:p>
        </p:txBody>
      </p:sp>
      <p:pic>
        <p:nvPicPr>
          <p:cNvPr id="4099" name="Picture 3" descr="V:\Sprache\Mach-Mit -Mobil\Logos\DNHK_logo_1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5459" y="5213713"/>
            <a:ext cx="1045170" cy="10451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Sprache\Mach-Mit -Mobil\Logos\DIA_Logo_zwart_naast_1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5085184"/>
            <a:ext cx="924761" cy="115595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V:\Sprache\Mach-Mit -Mobil\Logos\GI_Logo_vertical_green_sRG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5148" y="5055181"/>
            <a:ext cx="749364" cy="1203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539750" y="260350"/>
            <a:ext cx="8229600" cy="1223963"/>
          </a:xfrm>
        </p:spPr>
        <p:txBody>
          <a:bodyPr wrap="square" numCol="1" anchorCtr="0" compatLnSpc="1">
            <a:prstTxWarp prst="textNoShape">
              <a:avLst/>
            </a:prstTxWarp>
          </a:bodyPr>
          <a:lstStyle/>
          <a:p>
            <a:pPr eaLnBrk="1" hangingPunct="1">
              <a:defRPr/>
            </a:pPr>
            <a:r>
              <a:rPr lang="nl-NL" altLang="en-US" sz="3600" dirty="0">
                <a:solidFill>
                  <a:schemeClr val="accent1"/>
                </a:solidFill>
              </a:rPr>
              <a:t/>
            </a:r>
            <a:br>
              <a:rPr lang="nl-NL" altLang="en-US" sz="3600" dirty="0">
                <a:solidFill>
                  <a:schemeClr val="accent1"/>
                </a:solidFill>
              </a:rPr>
            </a:br>
            <a:r>
              <a:rPr lang="nl-NL" altLang="en-US" sz="3400" b="1" dirty="0" err="1" smtClean="0">
                <a:solidFill>
                  <a:schemeClr val="accent1"/>
                </a:solidFill>
              </a:rPr>
              <a:t>Testfrage</a:t>
            </a:r>
            <a:r>
              <a:rPr lang="nl-NL" altLang="en-US" sz="3400" b="1" dirty="0" smtClean="0">
                <a:solidFill>
                  <a:schemeClr val="accent1"/>
                </a:solidFill>
              </a:rPr>
              <a:t>: Auf ein Wort!</a:t>
            </a:r>
          </a:p>
        </p:txBody>
      </p:sp>
      <p:sp>
        <p:nvSpPr>
          <p:cNvPr id="7171" name="Content Placeholder 1"/>
          <p:cNvSpPr>
            <a:spLocks noGrp="1"/>
          </p:cNvSpPr>
          <p:nvPr>
            <p:ph idx="1"/>
          </p:nvPr>
        </p:nvSpPr>
        <p:spPr>
          <a:xfrm>
            <a:off x="543904" y="1844824"/>
            <a:ext cx="8329612" cy="3851275"/>
          </a:xfrm>
        </p:spPr>
        <p:txBody>
          <a:bodyPr/>
          <a:lstStyle/>
          <a:p>
            <a:pPr marL="0" indent="0" eaLnBrk="1" hangingPunct="1">
              <a:buNone/>
            </a:pPr>
            <a:r>
              <a:rPr lang="de-DE" sz="2000" i="1" dirty="0" smtClean="0">
                <a:solidFill>
                  <a:srgbClr val="404040"/>
                </a:solidFill>
              </a:rPr>
              <a:t>„</a:t>
            </a:r>
            <a:r>
              <a:rPr lang="de-DE" sz="2000" i="1" dirty="0">
                <a:solidFill>
                  <a:srgbClr val="404040"/>
                </a:solidFill>
              </a:rPr>
              <a:t>Tacheles</a:t>
            </a:r>
            <a:r>
              <a:rPr lang="de-DE" sz="2000" dirty="0">
                <a:solidFill>
                  <a:srgbClr val="404040"/>
                </a:solidFill>
              </a:rPr>
              <a:t>“ ist kein deutsches </a:t>
            </a:r>
            <a:r>
              <a:rPr lang="de-DE" sz="2000" dirty="0" smtClean="0">
                <a:solidFill>
                  <a:srgbClr val="404040"/>
                </a:solidFill>
              </a:rPr>
              <a:t>Wort, </a:t>
            </a:r>
            <a:r>
              <a:rPr lang="de-DE" sz="2000" dirty="0">
                <a:solidFill>
                  <a:srgbClr val="404040"/>
                </a:solidFill>
              </a:rPr>
              <a:t>jedoch </a:t>
            </a:r>
            <a:r>
              <a:rPr lang="de-DE" sz="2000" dirty="0" smtClean="0">
                <a:solidFill>
                  <a:srgbClr val="404040"/>
                </a:solidFill>
              </a:rPr>
              <a:t>aus </a:t>
            </a:r>
            <a:r>
              <a:rPr lang="de-DE" sz="2000" dirty="0">
                <a:solidFill>
                  <a:srgbClr val="404040"/>
                </a:solidFill>
              </a:rPr>
              <a:t>der deutschen </a:t>
            </a:r>
            <a:r>
              <a:rPr lang="de-DE" sz="2000" dirty="0" smtClean="0">
                <a:solidFill>
                  <a:srgbClr val="404040"/>
                </a:solidFill>
              </a:rPr>
              <a:t>Sprache </a:t>
            </a:r>
            <a:r>
              <a:rPr lang="de-DE" sz="2000" dirty="0">
                <a:solidFill>
                  <a:srgbClr val="404040"/>
                </a:solidFill>
              </a:rPr>
              <a:t>nicht mehr </a:t>
            </a:r>
            <a:r>
              <a:rPr lang="de-DE" sz="2000" dirty="0" smtClean="0">
                <a:solidFill>
                  <a:srgbClr val="404040"/>
                </a:solidFill>
              </a:rPr>
              <a:t>wegzudenken</a:t>
            </a:r>
            <a:r>
              <a:rPr lang="de-DE" sz="2000" dirty="0">
                <a:solidFill>
                  <a:srgbClr val="404040"/>
                </a:solidFill>
              </a:rPr>
              <a:t>.</a:t>
            </a:r>
            <a:endParaRPr lang="de-DE" sz="2000" dirty="0" smtClean="0">
              <a:solidFill>
                <a:srgbClr val="404040"/>
              </a:solidFill>
            </a:endParaRPr>
          </a:p>
          <a:p>
            <a:pPr marL="0" indent="0" eaLnBrk="1" hangingPunct="1">
              <a:buNone/>
            </a:pPr>
            <a:endParaRPr lang="de-DE" sz="2000" dirty="0">
              <a:solidFill>
                <a:srgbClr val="404040"/>
              </a:solidFill>
            </a:endParaRPr>
          </a:p>
          <a:p>
            <a:pPr marL="0" indent="0" eaLnBrk="1" hangingPunct="1">
              <a:buNone/>
            </a:pPr>
            <a:r>
              <a:rPr lang="de-DE" sz="2000" dirty="0" smtClean="0">
                <a:solidFill>
                  <a:srgbClr val="404040"/>
                </a:solidFill>
              </a:rPr>
              <a:t>Peter und Johanna reden Tacheles. Was bedeutet das?</a:t>
            </a:r>
          </a:p>
          <a:p>
            <a:pPr marL="0" indent="0" eaLnBrk="1" hangingPunct="1">
              <a:buNone/>
            </a:pPr>
            <a:endParaRPr lang="de-DE" sz="2000" dirty="0" smtClean="0">
              <a:solidFill>
                <a:srgbClr val="404040"/>
              </a:solidFill>
            </a:endParaRPr>
          </a:p>
          <a:p>
            <a:pPr marL="457200" indent="-457200" eaLnBrk="1" hangingPunct="1">
              <a:buSzPct val="100000"/>
              <a:buAutoNum type="alphaUcParenR"/>
            </a:pPr>
            <a:r>
              <a:rPr lang="de-DE" sz="2000" dirty="0" smtClean="0">
                <a:solidFill>
                  <a:srgbClr val="404040"/>
                </a:solidFill>
              </a:rPr>
              <a:t>Sie tauschen sich bei einem Kaffee über ihren Tag aus. </a:t>
            </a:r>
            <a:r>
              <a:rPr lang="de-DE" sz="2000" b="1" dirty="0" smtClean="0">
                <a:solidFill>
                  <a:srgbClr val="404040"/>
                </a:solidFill>
              </a:rPr>
              <a:t>(N)</a:t>
            </a:r>
          </a:p>
          <a:p>
            <a:pPr marL="457200" indent="-457200" eaLnBrk="1" hangingPunct="1">
              <a:buSzPct val="100000"/>
              <a:buAutoNum type="alphaUcParenR"/>
            </a:pPr>
            <a:r>
              <a:rPr lang="de-DE" sz="2000" dirty="0" smtClean="0">
                <a:solidFill>
                  <a:srgbClr val="404040"/>
                </a:solidFill>
              </a:rPr>
              <a:t>Sie reden offen und ehrlich und haben ein ernstes Gespräch. </a:t>
            </a:r>
            <a:r>
              <a:rPr lang="de-DE" sz="2000" b="1" dirty="0" smtClean="0">
                <a:solidFill>
                  <a:srgbClr val="404040"/>
                </a:solidFill>
              </a:rPr>
              <a:t>(T)</a:t>
            </a:r>
          </a:p>
          <a:p>
            <a:pPr marL="457200" indent="-457200" eaLnBrk="1" hangingPunct="1">
              <a:buSzPct val="100000"/>
              <a:buAutoNum type="alphaUcParenR"/>
            </a:pPr>
            <a:r>
              <a:rPr lang="de-DE" sz="2000" dirty="0" smtClean="0">
                <a:solidFill>
                  <a:srgbClr val="404040"/>
                </a:solidFill>
              </a:rPr>
              <a:t>Sie planen ihre Verlobung und Hochzeit.</a:t>
            </a:r>
            <a:r>
              <a:rPr lang="de-DE" sz="2000" b="1" dirty="0" smtClean="0">
                <a:solidFill>
                  <a:srgbClr val="404040"/>
                </a:solidFill>
              </a:rPr>
              <a:t> (S)</a:t>
            </a:r>
          </a:p>
          <a:p>
            <a:pPr marL="0" indent="0" eaLnBrk="1" hangingPunct="1">
              <a:buNone/>
            </a:pPr>
            <a:endParaRPr lang="de-DE" sz="2000" dirty="0">
              <a:solidFill>
                <a:srgbClr val="404040"/>
              </a:solidFill>
            </a:endParaRPr>
          </a:p>
          <a:p>
            <a:pPr marL="0" indent="0" eaLnBrk="1" hangingPunct="1">
              <a:buFontTx/>
              <a:buChar char="-"/>
            </a:pPr>
            <a:endParaRPr lang="nl-NL" altLang="en-US" sz="2000" dirty="0" smtClean="0"/>
          </a:p>
          <a:p>
            <a:pPr marL="0" indent="0" eaLnBrk="1" hangingPunct="1">
              <a:buFont typeface="Symbol" pitchFamily="18" charset="2"/>
              <a:buNone/>
            </a:pPr>
            <a:endParaRPr lang="nl-NL" altLang="en-US" sz="2000" dirty="0" smtClean="0"/>
          </a:p>
          <a:p>
            <a:pPr marL="0" indent="0" eaLnBrk="1" hangingPunct="1">
              <a:buFont typeface="Symbol" pitchFamily="18" charset="2"/>
              <a:buNone/>
            </a:pPr>
            <a:endParaRPr lang="nl-NL" altLang="en-US" sz="2000" dirty="0" smtClean="0"/>
          </a:p>
        </p:txBody>
      </p:sp>
      <p:pic>
        <p:nvPicPr>
          <p:cNvPr id="7172" name="Picture 4" descr="P:\Algemeen\Activiteiten 2012\Actiegroep Duits\mach mit logo_ RGB_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575" y="476250"/>
            <a:ext cx="11572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611559" y="1628800"/>
            <a:ext cx="8194303" cy="2308324"/>
          </a:xfrm>
          <a:prstGeom prst="rect">
            <a:avLst/>
          </a:prstGeom>
        </p:spPr>
        <p:txBody>
          <a:bodyPr wrap="square">
            <a:spAutoFit/>
          </a:bodyPr>
          <a:lstStyle/>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rgbClr val="F07F09"/>
                </a:solidFill>
              </a:rPr>
              <a:t>Antwort</a:t>
            </a:r>
            <a:endParaRPr lang="en-US" sz="3400" b="1" dirty="0">
              <a:solidFill>
                <a:srgbClr val="F07F09"/>
              </a:solidFill>
            </a:endParaRPr>
          </a:p>
        </p:txBody>
      </p:sp>
      <p:sp>
        <p:nvSpPr>
          <p:cNvPr id="8195" name="Content Placeholder 2"/>
          <p:cNvSpPr>
            <a:spLocks noGrp="1"/>
          </p:cNvSpPr>
          <p:nvPr>
            <p:ph idx="1"/>
          </p:nvPr>
        </p:nvSpPr>
        <p:spPr/>
        <p:txBody>
          <a:bodyPr/>
          <a:lstStyle/>
          <a:p>
            <a:pPr marL="0" indent="0">
              <a:buFont typeface="Arial" charset="0"/>
              <a:buNone/>
            </a:pPr>
            <a:r>
              <a:rPr lang="nl-NL" altLang="en-US" sz="2000" dirty="0" smtClean="0">
                <a:solidFill>
                  <a:srgbClr val="404040"/>
                </a:solidFill>
              </a:rPr>
              <a:t>Die richtige </a:t>
            </a:r>
            <a:r>
              <a:rPr lang="nl-NL" altLang="en-US" sz="2000" dirty="0" err="1" smtClean="0">
                <a:solidFill>
                  <a:srgbClr val="404040"/>
                </a:solidFill>
              </a:rPr>
              <a:t>Antwort</a:t>
            </a:r>
            <a:r>
              <a:rPr lang="nl-NL" altLang="en-US" sz="2000" dirty="0" smtClean="0">
                <a:solidFill>
                  <a:srgbClr val="404040"/>
                </a:solidFill>
              </a:rPr>
              <a:t> </a:t>
            </a:r>
            <a:r>
              <a:rPr lang="nl-NL" altLang="en-US" sz="2000" dirty="0" err="1" smtClean="0">
                <a:solidFill>
                  <a:srgbClr val="404040"/>
                </a:solidFill>
              </a:rPr>
              <a:t>lautet</a:t>
            </a:r>
            <a:r>
              <a:rPr lang="nl-NL" altLang="en-US" sz="2000" dirty="0" smtClean="0">
                <a:solidFill>
                  <a:srgbClr val="404040"/>
                </a:solidFill>
              </a:rPr>
              <a:t>:</a:t>
            </a:r>
            <a:endParaRPr lang="nl-NL" altLang="en-US" sz="2000" dirty="0">
              <a:solidFill>
                <a:srgbClr val="404040"/>
              </a:solidFill>
            </a:endParaRPr>
          </a:p>
          <a:p>
            <a:pPr marL="0" indent="0">
              <a:buFont typeface="Arial" charset="0"/>
              <a:buNone/>
            </a:pPr>
            <a:endParaRPr lang="nl-NL" sz="2000" dirty="0">
              <a:solidFill>
                <a:srgbClr val="404040"/>
              </a:solidFill>
            </a:endParaRPr>
          </a:p>
          <a:p>
            <a:pPr marL="0" indent="0">
              <a:buSzPct val="100000"/>
              <a:buNone/>
            </a:pPr>
            <a:r>
              <a:rPr lang="nl-NL" sz="2000" dirty="0" smtClean="0">
                <a:solidFill>
                  <a:srgbClr val="FF9900"/>
                </a:solidFill>
              </a:rPr>
              <a:t>B) </a:t>
            </a:r>
            <a:r>
              <a:rPr lang="nl-NL" sz="2000" dirty="0" err="1" smtClean="0">
                <a:solidFill>
                  <a:srgbClr val="404040"/>
                </a:solidFill>
              </a:rPr>
              <a:t>Sie</a:t>
            </a:r>
            <a:r>
              <a:rPr lang="nl-NL" sz="2000" dirty="0" smtClean="0">
                <a:solidFill>
                  <a:srgbClr val="404040"/>
                </a:solidFill>
              </a:rPr>
              <a:t> </a:t>
            </a:r>
            <a:r>
              <a:rPr lang="nl-NL" sz="2000" dirty="0">
                <a:solidFill>
                  <a:srgbClr val="404040"/>
                </a:solidFill>
              </a:rPr>
              <a:t>reden offen und ehrlich und haben </a:t>
            </a:r>
            <a:r>
              <a:rPr lang="nl-NL" sz="2000" dirty="0" err="1">
                <a:solidFill>
                  <a:srgbClr val="404040"/>
                </a:solidFill>
              </a:rPr>
              <a:t>ein</a:t>
            </a:r>
            <a:r>
              <a:rPr lang="nl-NL" sz="2000" dirty="0">
                <a:solidFill>
                  <a:srgbClr val="404040"/>
                </a:solidFill>
              </a:rPr>
              <a:t> </a:t>
            </a:r>
            <a:r>
              <a:rPr lang="nl-NL" sz="2000" dirty="0" err="1" smtClean="0">
                <a:solidFill>
                  <a:srgbClr val="404040"/>
                </a:solidFill>
              </a:rPr>
              <a:t>ernstes</a:t>
            </a:r>
            <a:r>
              <a:rPr lang="nl-NL" sz="2000" dirty="0" smtClean="0">
                <a:solidFill>
                  <a:srgbClr val="404040"/>
                </a:solidFill>
              </a:rPr>
              <a:t> </a:t>
            </a:r>
            <a:r>
              <a:rPr lang="nl-NL" sz="2000" dirty="0" err="1">
                <a:solidFill>
                  <a:srgbClr val="404040"/>
                </a:solidFill>
              </a:rPr>
              <a:t>Gespräch</a:t>
            </a:r>
            <a:r>
              <a:rPr lang="nl-NL" sz="2000" dirty="0" smtClean="0">
                <a:solidFill>
                  <a:srgbClr val="404040"/>
                </a:solidFill>
              </a:rPr>
              <a:t>.</a:t>
            </a:r>
            <a:endParaRPr lang="nl-NL" sz="2000" b="1" dirty="0" smtClean="0">
              <a:solidFill>
                <a:srgbClr val="404040"/>
              </a:solidFill>
            </a:endParaRPr>
          </a:p>
          <a:p>
            <a:pPr marL="0" indent="0">
              <a:buNone/>
            </a:pPr>
            <a:endParaRPr lang="nl-NL" sz="2000" b="1" dirty="0" smtClean="0">
              <a:solidFill>
                <a:srgbClr val="404040"/>
              </a:solidFill>
            </a:endParaRPr>
          </a:p>
          <a:p>
            <a:pPr marL="0" indent="0">
              <a:buFont typeface="Arial" charset="0"/>
              <a:buNone/>
            </a:pPr>
            <a:endParaRPr lang="nl-NL" sz="2000" b="1" dirty="0" smtClean="0">
              <a:solidFill>
                <a:srgbClr val="404040"/>
              </a:solidFill>
            </a:endParaRPr>
          </a:p>
          <a:p>
            <a:pPr marL="1644650" lvl="4" indent="-457200">
              <a:buClr>
                <a:srgbClr val="F07F09"/>
              </a:buClr>
              <a:buFont typeface="Wingdings" panose="05000000000000000000" pitchFamily="2" charset="2"/>
              <a:buAutoNum type="alphaUcParenR" startAt="2"/>
              <a:defRPr/>
            </a:pPr>
            <a:endParaRPr lang="nl-NL" sz="2000" b="1" dirty="0">
              <a:solidFill>
                <a:srgbClr val="404040"/>
              </a:solidFill>
            </a:endParaRPr>
          </a:p>
          <a:p>
            <a:pPr marL="0" indent="0" algn="ctr">
              <a:buFont typeface="Arial" charset="0"/>
              <a:buNone/>
            </a:pPr>
            <a:endParaRPr lang="en-US" altLang="en-US" dirty="0" smtClean="0">
              <a:solidFill>
                <a:srgbClr val="404040"/>
              </a:solidFill>
            </a:endParaRPr>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04813"/>
            <a:ext cx="11588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t="20078"/>
          <a:stretch/>
        </p:blipFill>
        <p:spPr>
          <a:xfrm>
            <a:off x="483163" y="5477596"/>
            <a:ext cx="1428720" cy="682630"/>
          </a:xfrm>
          <a:prstGeom prst="rect">
            <a:avLst/>
          </a:prstGeom>
        </p:spPr>
      </p:pic>
      <p:sp>
        <p:nvSpPr>
          <p:cNvPr id="4" name="Textfeld 3"/>
          <p:cNvSpPr txBox="1"/>
          <p:nvPr/>
        </p:nvSpPr>
        <p:spPr>
          <a:xfrm>
            <a:off x="1909457" y="5157192"/>
            <a:ext cx="6552728" cy="1323439"/>
          </a:xfrm>
          <a:prstGeom prst="rect">
            <a:avLst/>
          </a:prstGeom>
          <a:noFill/>
        </p:spPr>
        <p:txBody>
          <a:bodyPr wrap="square" rtlCol="0">
            <a:spAutoFit/>
          </a:bodyPr>
          <a:lstStyle/>
          <a:p>
            <a:r>
              <a:rPr lang="de-DE" sz="1600" i="1" dirty="0" smtClean="0">
                <a:solidFill>
                  <a:srgbClr val="404040"/>
                </a:solidFill>
                <a:latin typeface="+mn-lt"/>
              </a:rPr>
              <a:t>„Tacheles“ </a:t>
            </a:r>
            <a:r>
              <a:rPr lang="de-DE" sz="1600" dirty="0">
                <a:solidFill>
                  <a:srgbClr val="404040"/>
                </a:solidFill>
                <a:latin typeface="+mn-lt"/>
              </a:rPr>
              <a:t>kommt aus dem </a:t>
            </a:r>
            <a:r>
              <a:rPr lang="de-DE" sz="1600" dirty="0" smtClean="0">
                <a:solidFill>
                  <a:srgbClr val="404040"/>
                </a:solidFill>
                <a:latin typeface="+mn-lt"/>
              </a:rPr>
              <a:t>Hebräisch-Jiddischen </a:t>
            </a:r>
            <a:r>
              <a:rPr lang="de-DE" sz="1600" dirty="0">
                <a:solidFill>
                  <a:srgbClr val="404040"/>
                </a:solidFill>
                <a:latin typeface="+mn-lt"/>
              </a:rPr>
              <a:t>und bedeutet </a:t>
            </a:r>
            <a:r>
              <a:rPr lang="de-DE" sz="1600" dirty="0" smtClean="0">
                <a:solidFill>
                  <a:srgbClr val="404040"/>
                </a:solidFill>
                <a:latin typeface="+mn-lt"/>
              </a:rPr>
              <a:t>„zur </a:t>
            </a:r>
            <a:r>
              <a:rPr lang="de-DE" sz="1600" dirty="0">
                <a:solidFill>
                  <a:srgbClr val="404040"/>
                </a:solidFill>
                <a:latin typeface="+mn-lt"/>
              </a:rPr>
              <a:t>Sache kommen“ und „offen und unverblümt </a:t>
            </a:r>
            <a:r>
              <a:rPr lang="de-DE" sz="1600" dirty="0" smtClean="0">
                <a:solidFill>
                  <a:srgbClr val="404040"/>
                </a:solidFill>
                <a:latin typeface="+mn-lt"/>
              </a:rPr>
              <a:t>reden“. Es </a:t>
            </a:r>
            <a:r>
              <a:rPr lang="de-DE" sz="1600" dirty="0">
                <a:solidFill>
                  <a:srgbClr val="404040"/>
                </a:solidFill>
                <a:latin typeface="+mn-lt"/>
              </a:rPr>
              <a:t>ist seit dem 20. Jahrhundert im Deutschen </a:t>
            </a:r>
            <a:r>
              <a:rPr lang="de-DE" sz="1600" dirty="0" smtClean="0">
                <a:solidFill>
                  <a:srgbClr val="404040"/>
                </a:solidFill>
                <a:latin typeface="+mn-lt"/>
              </a:rPr>
              <a:t>bezeugt. Sprecht das Wort laut aus!</a:t>
            </a:r>
          </a:p>
          <a:p>
            <a:r>
              <a:rPr lang="de-DE" sz="1600" dirty="0" smtClean="0">
                <a:solidFill>
                  <a:srgbClr val="404040"/>
                </a:solidFill>
                <a:latin typeface="+mn-lt"/>
              </a:rPr>
              <a:t>Spürt man bereits, dass es hier nicht darum geht, </a:t>
            </a:r>
            <a:r>
              <a:rPr lang="de-DE" sz="1600" i="1" dirty="0" smtClean="0">
                <a:solidFill>
                  <a:srgbClr val="404040"/>
                </a:solidFill>
                <a:latin typeface="+mn-lt"/>
              </a:rPr>
              <a:t>„um den heißen Brei zu reden“?</a:t>
            </a:r>
          </a:p>
        </p:txBody>
      </p:sp>
      <p:sp>
        <p:nvSpPr>
          <p:cNvPr id="5" name="Rechteck 4"/>
          <p:cNvSpPr/>
          <p:nvPr/>
        </p:nvSpPr>
        <p:spPr>
          <a:xfrm>
            <a:off x="4455989" y="3645024"/>
            <a:ext cx="1925960" cy="646331"/>
          </a:xfrm>
          <a:prstGeom prst="rect">
            <a:avLst/>
          </a:prstGeom>
        </p:spPr>
        <p:txBody>
          <a:bodyPr wrap="square">
            <a:spAutoFit/>
          </a:bodyPr>
          <a:lstStyle/>
          <a:p>
            <a:r>
              <a:rPr lang="de-DE" sz="1200" u="sng" dirty="0">
                <a:hlinkClick r:id="rId5"/>
              </a:rPr>
              <a:t>http://www.pixelio.de/index.php</a:t>
            </a:r>
            <a:r>
              <a:rPr lang="de-DE" sz="1200" dirty="0"/>
              <a:t>, </a:t>
            </a:r>
            <a:r>
              <a:rPr lang="de-DE" sz="1200" dirty="0" err="1"/>
              <a:t>rico</a:t>
            </a:r>
            <a:r>
              <a:rPr lang="de-DE" sz="1200" dirty="0"/>
              <a:t> </a:t>
            </a:r>
            <a:r>
              <a:rPr lang="de-DE" sz="1200" dirty="0" err="1"/>
              <a:t>kühnel</a:t>
            </a:r>
            <a:r>
              <a:rPr lang="de-DE" sz="1200" dirty="0"/>
              <a:t>  / pixelio.de</a:t>
            </a:r>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6" y="2852936"/>
            <a:ext cx="2626539" cy="196990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8640" y="1412776"/>
            <a:ext cx="8229600" cy="4876800"/>
          </a:xfrm>
        </p:spPr>
        <p:txBody>
          <a:bodyPr/>
          <a:lstStyle/>
          <a:p>
            <a:pPr marL="0" indent="0" algn="ctr">
              <a:buNone/>
            </a:pPr>
            <a:endParaRPr lang="nl-NL" b="1" dirty="0" smtClean="0">
              <a:solidFill>
                <a:schemeClr val="accent1"/>
              </a:solidFill>
            </a:endParaRPr>
          </a:p>
          <a:p>
            <a:pPr marL="0" indent="0" algn="ctr">
              <a:buNone/>
            </a:pPr>
            <a:endParaRPr lang="nl-NL" b="1" dirty="0">
              <a:solidFill>
                <a:schemeClr val="accent1"/>
              </a:solidFill>
            </a:endParaRPr>
          </a:p>
          <a:p>
            <a:pPr marL="0" indent="0" algn="ctr">
              <a:buNone/>
            </a:pPr>
            <a:r>
              <a:rPr lang="nl-NL" sz="4000" b="1" u="sng" dirty="0" smtClean="0">
                <a:solidFill>
                  <a:schemeClr val="accent1"/>
                </a:solidFill>
              </a:rPr>
              <a:t>LOS GEHT’S!</a:t>
            </a:r>
          </a:p>
          <a:p>
            <a:pPr marL="0" indent="0" algn="ctr">
              <a:buNone/>
            </a:pPr>
            <a:endParaRPr lang="nl-NL" sz="3600" b="1" dirty="0">
              <a:solidFill>
                <a:schemeClr val="accent1"/>
              </a:solidFill>
            </a:endParaRPr>
          </a:p>
          <a:p>
            <a:pPr marL="0" indent="0" algn="ctr">
              <a:buNone/>
            </a:pPr>
            <a:endParaRPr lang="de-DE" sz="36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7256" y="3284984"/>
            <a:ext cx="3312368" cy="1980220"/>
          </a:xfrm>
          <a:prstGeom prst="rect">
            <a:avLst/>
          </a:prstGeom>
        </p:spPr>
      </p:pic>
    </p:spTree>
    <p:extLst>
      <p:ext uri="{BB962C8B-B14F-4D97-AF65-F5344CB8AC3E}">
        <p14:creationId xmlns:p14="http://schemas.microsoft.com/office/powerpoint/2010/main" val="1678423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Frage</a:t>
            </a:r>
            <a:r>
              <a:rPr lang="nl-NL" sz="3400" b="1" dirty="0" smtClean="0">
                <a:solidFill>
                  <a:schemeClr val="accent1"/>
                </a:solidFill>
              </a:rPr>
              <a:t> 1: </a:t>
            </a:r>
            <a:r>
              <a:rPr lang="nl-NL" sz="3400" b="1" dirty="0" err="1" smtClean="0">
                <a:solidFill>
                  <a:schemeClr val="accent1"/>
                </a:solidFill>
              </a:rPr>
              <a:t>Ein</a:t>
            </a:r>
            <a:r>
              <a:rPr lang="nl-NL" sz="3400" b="1" dirty="0" smtClean="0">
                <a:solidFill>
                  <a:schemeClr val="accent1"/>
                </a:solidFill>
              </a:rPr>
              <a:t> Kuchen </a:t>
            </a:r>
            <a:r>
              <a:rPr lang="nl-NL" sz="3400" b="1" dirty="0" err="1" smtClean="0">
                <a:solidFill>
                  <a:schemeClr val="accent1"/>
                </a:solidFill>
              </a:rPr>
              <a:t>erobert</a:t>
            </a:r>
            <a:r>
              <a:rPr lang="nl-NL" sz="3400" b="1" dirty="0" smtClean="0">
                <a:solidFill>
                  <a:schemeClr val="accent1"/>
                </a:solidFill>
              </a:rPr>
              <a:t> Japan</a:t>
            </a:r>
            <a:endParaRPr lang="en-US" sz="3400" b="1" dirty="0">
              <a:solidFill>
                <a:schemeClr val="accent1"/>
              </a:solidFill>
            </a:endParaRPr>
          </a:p>
        </p:txBody>
      </p:sp>
      <p:sp>
        <p:nvSpPr>
          <p:cNvPr id="3" name="Content Placeholder 2"/>
          <p:cNvSpPr>
            <a:spLocks noGrp="1"/>
          </p:cNvSpPr>
          <p:nvPr>
            <p:ph idx="1"/>
          </p:nvPr>
        </p:nvSpPr>
        <p:spPr>
          <a:xfrm>
            <a:off x="457200" y="1600200"/>
            <a:ext cx="8229600" cy="5141913"/>
          </a:xfrm>
        </p:spPr>
        <p:txBody>
          <a:bodyPr/>
          <a:lstStyle/>
          <a:p>
            <a:pPr lvl="1" indent="0">
              <a:buNone/>
              <a:defRPr/>
            </a:pPr>
            <a:r>
              <a:rPr lang="de-DE" i="1" dirty="0" smtClean="0">
                <a:solidFill>
                  <a:srgbClr val="404040"/>
                </a:solidFill>
              </a:rPr>
              <a:t>„</a:t>
            </a:r>
            <a:r>
              <a:rPr lang="nl-NL" i="1" dirty="0" err="1" smtClean="0">
                <a:solidFill>
                  <a:srgbClr val="404040"/>
                </a:solidFill>
              </a:rPr>
              <a:t>Baumkuchen</a:t>
            </a:r>
            <a:r>
              <a:rPr lang="nl-NL" i="1" dirty="0" smtClean="0">
                <a:solidFill>
                  <a:srgbClr val="404040"/>
                </a:solidFill>
              </a:rPr>
              <a:t>” </a:t>
            </a:r>
            <a:r>
              <a:rPr lang="nl-NL" dirty="0" err="1" smtClean="0">
                <a:solidFill>
                  <a:srgbClr val="404040"/>
                </a:solidFill>
              </a:rPr>
              <a:t>ist</a:t>
            </a:r>
            <a:r>
              <a:rPr lang="nl-NL" dirty="0" smtClean="0">
                <a:solidFill>
                  <a:srgbClr val="404040"/>
                </a:solidFill>
              </a:rPr>
              <a:t> in Japan </a:t>
            </a:r>
            <a:r>
              <a:rPr lang="nl-NL" dirty="0" err="1" smtClean="0">
                <a:solidFill>
                  <a:srgbClr val="404040"/>
                </a:solidFill>
              </a:rPr>
              <a:t>ein</a:t>
            </a:r>
            <a:r>
              <a:rPr lang="nl-NL" dirty="0" smtClean="0">
                <a:solidFill>
                  <a:srgbClr val="404040"/>
                </a:solidFill>
              </a:rPr>
              <a:t> </a:t>
            </a:r>
            <a:r>
              <a:rPr lang="nl-NL" dirty="0" err="1" smtClean="0">
                <a:solidFill>
                  <a:srgbClr val="404040"/>
                </a:solidFill>
              </a:rPr>
              <a:t>wohlbekanntes</a:t>
            </a:r>
            <a:r>
              <a:rPr lang="nl-NL" dirty="0" smtClean="0">
                <a:solidFill>
                  <a:srgbClr val="404040"/>
                </a:solidFill>
              </a:rPr>
              <a:t> Wort. Der </a:t>
            </a:r>
            <a:r>
              <a:rPr lang="nl-NL" dirty="0" err="1" smtClean="0">
                <a:solidFill>
                  <a:srgbClr val="404040"/>
                </a:solidFill>
              </a:rPr>
              <a:t>deutsche</a:t>
            </a:r>
            <a:r>
              <a:rPr lang="nl-NL" dirty="0" smtClean="0">
                <a:solidFill>
                  <a:srgbClr val="404040"/>
                </a:solidFill>
              </a:rPr>
              <a:t> Kuchen </a:t>
            </a:r>
            <a:r>
              <a:rPr lang="nl-NL" dirty="0" err="1" smtClean="0">
                <a:solidFill>
                  <a:srgbClr val="404040"/>
                </a:solidFill>
              </a:rPr>
              <a:t>ist</a:t>
            </a:r>
            <a:r>
              <a:rPr lang="nl-NL" dirty="0" smtClean="0">
                <a:solidFill>
                  <a:srgbClr val="404040"/>
                </a:solidFill>
              </a:rPr>
              <a:t> </a:t>
            </a:r>
            <a:r>
              <a:rPr lang="nl-NL" dirty="0" err="1" smtClean="0">
                <a:solidFill>
                  <a:srgbClr val="404040"/>
                </a:solidFill>
              </a:rPr>
              <a:t>sehr</a:t>
            </a:r>
            <a:r>
              <a:rPr lang="nl-NL" dirty="0" smtClean="0">
                <a:solidFill>
                  <a:srgbClr val="404040"/>
                </a:solidFill>
              </a:rPr>
              <a:t> </a:t>
            </a:r>
            <a:r>
              <a:rPr lang="nl-NL" dirty="0" err="1" smtClean="0">
                <a:solidFill>
                  <a:srgbClr val="404040"/>
                </a:solidFill>
              </a:rPr>
              <a:t>beliebt</a:t>
            </a:r>
            <a:r>
              <a:rPr lang="nl-NL" dirty="0" smtClean="0">
                <a:solidFill>
                  <a:srgbClr val="404040"/>
                </a:solidFill>
              </a:rPr>
              <a:t>! </a:t>
            </a:r>
          </a:p>
          <a:p>
            <a:pPr lvl="1" indent="0">
              <a:buFont typeface="Arial" charset="0"/>
              <a:buNone/>
              <a:defRPr/>
            </a:pPr>
            <a:endParaRPr lang="nl-NL" dirty="0" smtClean="0">
              <a:solidFill>
                <a:srgbClr val="404040"/>
              </a:solidFill>
            </a:endParaRPr>
          </a:p>
          <a:p>
            <a:pPr lvl="1" indent="0">
              <a:buNone/>
              <a:defRPr/>
            </a:pPr>
            <a:r>
              <a:rPr lang="nl-NL" dirty="0" err="1" smtClean="0">
                <a:solidFill>
                  <a:srgbClr val="404040"/>
                </a:solidFill>
              </a:rPr>
              <a:t>Warum</a:t>
            </a:r>
            <a:r>
              <a:rPr lang="nl-NL" dirty="0" smtClean="0">
                <a:solidFill>
                  <a:srgbClr val="404040"/>
                </a:solidFill>
              </a:rPr>
              <a:t> </a:t>
            </a:r>
            <a:r>
              <a:rPr lang="nl-NL" dirty="0" err="1" smtClean="0">
                <a:solidFill>
                  <a:srgbClr val="404040"/>
                </a:solidFill>
              </a:rPr>
              <a:t>wird</a:t>
            </a:r>
            <a:r>
              <a:rPr lang="nl-NL" dirty="0" smtClean="0">
                <a:solidFill>
                  <a:srgbClr val="404040"/>
                </a:solidFill>
              </a:rPr>
              <a:t> </a:t>
            </a:r>
            <a:r>
              <a:rPr lang="nl-NL" dirty="0" err="1" smtClean="0">
                <a:solidFill>
                  <a:srgbClr val="404040"/>
                </a:solidFill>
              </a:rPr>
              <a:t>diese</a:t>
            </a:r>
            <a:r>
              <a:rPr lang="nl-NL" dirty="0" smtClean="0">
                <a:solidFill>
                  <a:srgbClr val="404040"/>
                </a:solidFill>
              </a:rPr>
              <a:t> </a:t>
            </a:r>
            <a:r>
              <a:rPr lang="nl-NL" dirty="0" err="1" smtClean="0">
                <a:solidFill>
                  <a:srgbClr val="404040"/>
                </a:solidFill>
              </a:rPr>
              <a:t>Spezialität</a:t>
            </a:r>
            <a:r>
              <a:rPr lang="nl-NL" dirty="0" smtClean="0">
                <a:solidFill>
                  <a:srgbClr val="404040"/>
                </a:solidFill>
              </a:rPr>
              <a:t> </a:t>
            </a:r>
            <a:r>
              <a:rPr lang="de-DE" i="1" dirty="0">
                <a:solidFill>
                  <a:srgbClr val="404040"/>
                </a:solidFill>
              </a:rPr>
              <a:t>„ </a:t>
            </a:r>
            <a:r>
              <a:rPr lang="nl-NL" i="1" dirty="0" err="1" smtClean="0">
                <a:solidFill>
                  <a:srgbClr val="404040"/>
                </a:solidFill>
              </a:rPr>
              <a:t>Baumkuchen</a:t>
            </a:r>
            <a:r>
              <a:rPr lang="nl-NL" i="1" dirty="0" smtClean="0">
                <a:solidFill>
                  <a:srgbClr val="404040"/>
                </a:solidFill>
              </a:rPr>
              <a:t>”</a:t>
            </a:r>
            <a:r>
              <a:rPr lang="nl-NL" dirty="0" smtClean="0">
                <a:solidFill>
                  <a:srgbClr val="404040"/>
                </a:solidFill>
              </a:rPr>
              <a:t> </a:t>
            </a:r>
            <a:r>
              <a:rPr lang="nl-NL" dirty="0" err="1" smtClean="0">
                <a:solidFill>
                  <a:srgbClr val="404040"/>
                </a:solidFill>
              </a:rPr>
              <a:t>genannt</a:t>
            </a:r>
            <a:r>
              <a:rPr lang="nl-NL" dirty="0" smtClean="0">
                <a:solidFill>
                  <a:srgbClr val="404040"/>
                </a:solidFill>
              </a:rPr>
              <a:t>?</a:t>
            </a:r>
          </a:p>
          <a:p>
            <a:pPr lvl="1" indent="0">
              <a:buFont typeface="Arial" charset="0"/>
              <a:buNone/>
              <a:defRPr/>
            </a:pPr>
            <a:endParaRPr lang="nl-NL" sz="1000" dirty="0">
              <a:solidFill>
                <a:srgbClr val="404040"/>
              </a:solidFill>
            </a:endParaRPr>
          </a:p>
          <a:p>
            <a:pPr marL="914400" lvl="1" indent="-457200">
              <a:buSzPct val="100000"/>
              <a:buFont typeface="Arial" charset="0"/>
              <a:buAutoNum type="alphaUcParenR"/>
              <a:defRPr/>
            </a:pPr>
            <a:r>
              <a:rPr lang="nl-NL" dirty="0" smtClean="0">
                <a:solidFill>
                  <a:srgbClr val="404040"/>
                </a:solidFill>
              </a:rPr>
              <a:t>Der Kuchen </a:t>
            </a:r>
            <a:r>
              <a:rPr lang="nl-NL" dirty="0" err="1" smtClean="0">
                <a:solidFill>
                  <a:srgbClr val="404040"/>
                </a:solidFill>
              </a:rPr>
              <a:t>wird</a:t>
            </a:r>
            <a:r>
              <a:rPr lang="nl-NL" dirty="0" smtClean="0">
                <a:solidFill>
                  <a:srgbClr val="404040"/>
                </a:solidFill>
              </a:rPr>
              <a:t> </a:t>
            </a:r>
            <a:r>
              <a:rPr lang="nl-NL" dirty="0" err="1" smtClean="0">
                <a:solidFill>
                  <a:srgbClr val="404040"/>
                </a:solidFill>
              </a:rPr>
              <a:t>mit</a:t>
            </a:r>
            <a:r>
              <a:rPr lang="nl-NL" dirty="0" smtClean="0">
                <a:solidFill>
                  <a:srgbClr val="404040"/>
                </a:solidFill>
              </a:rPr>
              <a:t> </a:t>
            </a:r>
            <a:r>
              <a:rPr lang="nl-NL" dirty="0" err="1" smtClean="0">
                <a:solidFill>
                  <a:srgbClr val="404040"/>
                </a:solidFill>
              </a:rPr>
              <a:t>einem</a:t>
            </a:r>
            <a:r>
              <a:rPr lang="nl-NL" dirty="0" smtClean="0">
                <a:solidFill>
                  <a:srgbClr val="404040"/>
                </a:solidFill>
              </a:rPr>
              <a:t> </a:t>
            </a:r>
            <a:r>
              <a:rPr lang="nl-NL" dirty="0" err="1" smtClean="0">
                <a:solidFill>
                  <a:srgbClr val="404040"/>
                </a:solidFill>
              </a:rPr>
              <a:t>besonderen</a:t>
            </a:r>
            <a:r>
              <a:rPr lang="nl-NL" dirty="0" smtClean="0">
                <a:solidFill>
                  <a:srgbClr val="404040"/>
                </a:solidFill>
              </a:rPr>
              <a:t> </a:t>
            </a:r>
            <a:r>
              <a:rPr lang="nl-NL" dirty="0" err="1" smtClean="0">
                <a:solidFill>
                  <a:srgbClr val="404040"/>
                </a:solidFill>
              </a:rPr>
              <a:t>Baumaroma</a:t>
            </a:r>
            <a:r>
              <a:rPr lang="nl-NL" dirty="0" smtClean="0">
                <a:solidFill>
                  <a:srgbClr val="404040"/>
                </a:solidFill>
              </a:rPr>
              <a:t> </a:t>
            </a:r>
            <a:br>
              <a:rPr lang="nl-NL" dirty="0" smtClean="0">
                <a:solidFill>
                  <a:srgbClr val="404040"/>
                </a:solidFill>
              </a:rPr>
            </a:br>
            <a:r>
              <a:rPr lang="nl-NL" dirty="0" err="1" smtClean="0">
                <a:solidFill>
                  <a:srgbClr val="404040"/>
                </a:solidFill>
              </a:rPr>
              <a:t>gebacken</a:t>
            </a:r>
            <a:r>
              <a:rPr lang="nl-NL" dirty="0" smtClean="0">
                <a:solidFill>
                  <a:srgbClr val="404040"/>
                </a:solidFill>
              </a:rPr>
              <a:t> </a:t>
            </a:r>
            <a:r>
              <a:rPr lang="nl-NL" dirty="0" err="1" smtClean="0">
                <a:solidFill>
                  <a:srgbClr val="404040"/>
                </a:solidFill>
              </a:rPr>
              <a:t>und</a:t>
            </a:r>
            <a:r>
              <a:rPr lang="nl-NL" dirty="0" smtClean="0">
                <a:solidFill>
                  <a:srgbClr val="404040"/>
                </a:solidFill>
              </a:rPr>
              <a:t> </a:t>
            </a:r>
            <a:r>
              <a:rPr lang="nl-NL" dirty="0" err="1" smtClean="0">
                <a:solidFill>
                  <a:srgbClr val="404040"/>
                </a:solidFill>
              </a:rPr>
              <a:t>erhält</a:t>
            </a:r>
            <a:r>
              <a:rPr lang="nl-NL" dirty="0" smtClean="0">
                <a:solidFill>
                  <a:srgbClr val="404040"/>
                </a:solidFill>
              </a:rPr>
              <a:t> </a:t>
            </a:r>
            <a:r>
              <a:rPr lang="nl-NL" dirty="0" err="1" smtClean="0">
                <a:solidFill>
                  <a:srgbClr val="404040"/>
                </a:solidFill>
              </a:rPr>
              <a:t>so</a:t>
            </a:r>
            <a:r>
              <a:rPr lang="nl-NL" dirty="0" smtClean="0">
                <a:solidFill>
                  <a:srgbClr val="404040"/>
                </a:solidFill>
              </a:rPr>
              <a:t> </a:t>
            </a:r>
            <a:r>
              <a:rPr lang="nl-NL" dirty="0" err="1" smtClean="0">
                <a:solidFill>
                  <a:srgbClr val="404040"/>
                </a:solidFill>
              </a:rPr>
              <a:t>einen</a:t>
            </a:r>
            <a:r>
              <a:rPr lang="nl-NL" dirty="0" smtClean="0">
                <a:solidFill>
                  <a:srgbClr val="404040"/>
                </a:solidFill>
              </a:rPr>
              <a:t> </a:t>
            </a:r>
            <a:r>
              <a:rPr lang="nl-NL" dirty="0" err="1" smtClean="0">
                <a:solidFill>
                  <a:srgbClr val="404040"/>
                </a:solidFill>
              </a:rPr>
              <a:t>einzigartigen</a:t>
            </a:r>
            <a:r>
              <a:rPr lang="nl-NL" dirty="0" smtClean="0">
                <a:solidFill>
                  <a:srgbClr val="404040"/>
                </a:solidFill>
              </a:rPr>
              <a:t> </a:t>
            </a:r>
            <a:r>
              <a:rPr lang="nl-NL" dirty="0" err="1" smtClean="0">
                <a:solidFill>
                  <a:srgbClr val="404040"/>
                </a:solidFill>
              </a:rPr>
              <a:t>Geschmack</a:t>
            </a:r>
            <a:r>
              <a:rPr lang="nl-NL" dirty="0" smtClean="0">
                <a:solidFill>
                  <a:srgbClr val="404040"/>
                </a:solidFill>
              </a:rPr>
              <a:t>. </a:t>
            </a:r>
            <a:r>
              <a:rPr lang="nl-NL" b="1" dirty="0" smtClean="0">
                <a:solidFill>
                  <a:srgbClr val="404040"/>
                </a:solidFill>
              </a:rPr>
              <a:t>(N)</a:t>
            </a:r>
          </a:p>
          <a:p>
            <a:pPr marL="914400" lvl="1" indent="-457200">
              <a:buSzPct val="100000"/>
              <a:buFont typeface="Arial" charset="0"/>
              <a:buAutoNum type="alphaUcParenR"/>
              <a:defRPr/>
            </a:pPr>
            <a:r>
              <a:rPr lang="nl-NL" dirty="0" smtClean="0">
                <a:solidFill>
                  <a:srgbClr val="404040"/>
                </a:solidFill>
              </a:rPr>
              <a:t>Der Kuchen hat </a:t>
            </a:r>
            <a:r>
              <a:rPr lang="nl-NL" dirty="0" err="1" smtClean="0">
                <a:solidFill>
                  <a:srgbClr val="404040"/>
                </a:solidFill>
              </a:rPr>
              <a:t>Ringe</a:t>
            </a:r>
            <a:r>
              <a:rPr lang="nl-NL" dirty="0" smtClean="0">
                <a:solidFill>
                  <a:srgbClr val="404040"/>
                </a:solidFill>
              </a:rPr>
              <a:t> wie die </a:t>
            </a:r>
            <a:r>
              <a:rPr lang="nl-NL" dirty="0" err="1" smtClean="0">
                <a:solidFill>
                  <a:srgbClr val="404040"/>
                </a:solidFill>
              </a:rPr>
              <a:t>eines</a:t>
            </a:r>
            <a:r>
              <a:rPr lang="nl-NL" dirty="0" smtClean="0">
                <a:solidFill>
                  <a:srgbClr val="404040"/>
                </a:solidFill>
              </a:rPr>
              <a:t> </a:t>
            </a:r>
            <a:r>
              <a:rPr lang="nl-NL" dirty="0" err="1" smtClean="0">
                <a:solidFill>
                  <a:srgbClr val="404040"/>
                </a:solidFill>
              </a:rPr>
              <a:t>Baumstammes</a:t>
            </a:r>
            <a:r>
              <a:rPr lang="nl-NL" dirty="0" smtClean="0">
                <a:solidFill>
                  <a:srgbClr val="404040"/>
                </a:solidFill>
              </a:rPr>
              <a:t>. </a:t>
            </a:r>
            <a:r>
              <a:rPr lang="nl-NL" b="1" dirty="0" smtClean="0">
                <a:solidFill>
                  <a:srgbClr val="404040"/>
                </a:solidFill>
              </a:rPr>
              <a:t>(B)</a:t>
            </a:r>
          </a:p>
          <a:p>
            <a:pPr marL="914400" lvl="1" indent="-457200">
              <a:buFont typeface="Arial" charset="0"/>
              <a:buAutoNum type="alphaUcParenR"/>
              <a:defRPr/>
            </a:pPr>
            <a:endParaRPr lang="nl-NL" dirty="0" smtClean="0">
              <a:solidFill>
                <a:srgbClr val="404040"/>
              </a:solidFill>
            </a:endParaRPr>
          </a:p>
          <a:p>
            <a:pPr lvl="1" indent="0">
              <a:buFont typeface="Arial" charset="0"/>
              <a:buNone/>
              <a:defRPr/>
            </a:pPr>
            <a:endParaRPr lang="nl-NL" sz="2100" dirty="0">
              <a:solidFill>
                <a:srgbClr val="404040"/>
              </a:solidFill>
            </a:endParaRPr>
          </a:p>
          <a:p>
            <a:pPr lvl="1">
              <a:buFont typeface="Wingdings" pitchFamily="2" charset="2"/>
              <a:buChar char="Ø"/>
              <a:defRPr/>
            </a:pPr>
            <a:endParaRPr lang="nl-NL" sz="2400" dirty="0">
              <a:solidFill>
                <a:schemeClr val="accent5">
                  <a:lumMod val="50000"/>
                </a:schemeClr>
              </a:solidFill>
              <a:latin typeface="Franklin Gothic Book" pitchFamily="34" charset="0"/>
            </a:endParaRPr>
          </a:p>
          <a:p>
            <a:pPr lvl="1">
              <a:buFont typeface="Wingdings" pitchFamily="2" charset="2"/>
              <a:buChar char="Ø"/>
              <a:defRPr/>
            </a:pPr>
            <a:endParaRPr lang="nl-NL" sz="2400" dirty="0" smtClean="0">
              <a:solidFill>
                <a:schemeClr val="accent5">
                  <a:lumMod val="50000"/>
                </a:schemeClr>
              </a:solidFill>
              <a:latin typeface="Franklin Gothic Book" pitchFamily="34" charset="0"/>
            </a:endParaRPr>
          </a:p>
          <a:p>
            <a:pPr lvl="1">
              <a:buFont typeface="Wingdings" pitchFamily="2" charset="2"/>
              <a:buChar char="Ø"/>
              <a:defRPr/>
            </a:pPr>
            <a:endParaRPr lang="nl-NL" sz="2400" dirty="0">
              <a:solidFill>
                <a:schemeClr val="accent5">
                  <a:lumMod val="50000"/>
                </a:schemeClr>
              </a:solidFill>
              <a:latin typeface="Franklin Gothic Book" pitchFamily="34" charset="0"/>
            </a:endParaRPr>
          </a:p>
          <a:p>
            <a:pPr marL="274637" lvl="1" indent="0">
              <a:buNone/>
              <a:defRPr/>
            </a:pPr>
            <a:endParaRPr lang="nl-NL" sz="2400" dirty="0" smtClean="0">
              <a:solidFill>
                <a:schemeClr val="accent5">
                  <a:lumMod val="50000"/>
                </a:schemeClr>
              </a:solidFill>
              <a:latin typeface="Franklin Gothic Book" pitchFamily="34" charset="0"/>
            </a:endParaRPr>
          </a:p>
          <a:p>
            <a:pPr lvl="1">
              <a:buFont typeface="Wingdings" pitchFamily="2" charset="2"/>
              <a:buChar char="Ø"/>
              <a:defRPr/>
            </a:pPr>
            <a:endParaRPr lang="nl-NL" sz="2400" dirty="0">
              <a:solidFill>
                <a:schemeClr val="accent5">
                  <a:lumMod val="50000"/>
                </a:schemeClr>
              </a:solidFill>
              <a:latin typeface="Franklin Gothic Book" pitchFamily="34" charset="0"/>
            </a:endParaRPr>
          </a:p>
          <a:p>
            <a:pPr lvl="1">
              <a:buFont typeface="Wingdings" pitchFamily="2" charset="2"/>
              <a:buChar char="Ø"/>
              <a:defRPr/>
            </a:pPr>
            <a:endParaRPr lang="nl-NL" sz="2400" dirty="0" smtClean="0">
              <a:solidFill>
                <a:schemeClr val="accent5">
                  <a:lumMod val="50000"/>
                </a:schemeClr>
              </a:solidFill>
              <a:latin typeface="Franklin Gothic Book" pitchFamily="34" charset="0"/>
            </a:endParaRPr>
          </a:p>
          <a:p>
            <a:pPr lvl="1" indent="0">
              <a:buFont typeface="Arial" charset="0"/>
              <a:buNone/>
              <a:defRPr/>
            </a:pPr>
            <a:endParaRPr lang="nl-NL" sz="2400" dirty="0" smtClean="0">
              <a:solidFill>
                <a:schemeClr val="accent5">
                  <a:lumMod val="50000"/>
                </a:schemeClr>
              </a:solidFill>
              <a:latin typeface="Franklin Gothic Book" pitchFamily="34" charset="0"/>
            </a:endParaRP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220072" y="5252171"/>
            <a:ext cx="1152128" cy="938719"/>
          </a:xfrm>
          <a:prstGeom prst="rect">
            <a:avLst/>
          </a:prstGeom>
          <a:noFill/>
        </p:spPr>
        <p:txBody>
          <a:bodyPr wrap="square" rtlCol="0">
            <a:spAutoFit/>
          </a:bodyPr>
          <a:lstStyle/>
          <a:p>
            <a:r>
              <a:rPr lang="de-DE" sz="1100" dirty="0"/>
              <a:t>http://www.pixelio.de/media/243119, </a:t>
            </a:r>
          </a:p>
          <a:p>
            <a:r>
              <a:rPr lang="de-DE" sz="1100" dirty="0"/>
              <a:t>Miroslaw  / pixelio.de</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054" y="4365104"/>
            <a:ext cx="2981189" cy="223589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Antwort</a:t>
            </a:r>
            <a:endParaRPr lang="en-US" sz="3400" b="1" dirty="0">
              <a:solidFill>
                <a:schemeClr val="accent1"/>
              </a:solidFill>
            </a:endParaRPr>
          </a:p>
        </p:txBody>
      </p:sp>
      <p:sp>
        <p:nvSpPr>
          <p:cNvPr id="3" name="Content Placeholder 2"/>
          <p:cNvSpPr>
            <a:spLocks noGrp="1"/>
          </p:cNvSpPr>
          <p:nvPr>
            <p:ph idx="1"/>
          </p:nvPr>
        </p:nvSpPr>
        <p:spPr>
          <a:xfrm>
            <a:off x="457200" y="1600200"/>
            <a:ext cx="8229600" cy="5068888"/>
          </a:xfrm>
        </p:spPr>
        <p:txBody>
          <a:bodyPr>
            <a:normAutofit/>
          </a:bodyPr>
          <a:lstStyle/>
          <a:p>
            <a:pPr lvl="1" indent="0">
              <a:buFont typeface="Arial" charset="0"/>
              <a:buNone/>
              <a:defRPr/>
            </a:pPr>
            <a:endParaRPr lang="nl-NL" sz="1200" dirty="0">
              <a:solidFill>
                <a:schemeClr val="accent5">
                  <a:lumMod val="50000"/>
                </a:schemeClr>
              </a:solidFill>
              <a:latin typeface="Franklin Gothic Book" pitchFamily="34" charset="0"/>
            </a:endParaRPr>
          </a:p>
          <a:p>
            <a:pPr lvl="1" indent="0">
              <a:buFont typeface="Arial" charset="0"/>
              <a:buNone/>
              <a:defRPr/>
            </a:pPr>
            <a:endParaRPr lang="nl-NL" sz="1200" dirty="0" smtClean="0">
              <a:solidFill>
                <a:schemeClr val="accent5">
                  <a:lumMod val="50000"/>
                </a:schemeClr>
              </a:solidFill>
              <a:latin typeface="Franklin Gothic Book" pitchFamily="34" charset="0"/>
            </a:endParaRPr>
          </a:p>
          <a:p>
            <a:pPr lvl="1" indent="0">
              <a:buFont typeface="Arial" charset="0"/>
              <a:buNone/>
              <a:defRPr/>
            </a:pPr>
            <a:endParaRPr lang="nl-NL" sz="1200" dirty="0" smtClean="0">
              <a:solidFill>
                <a:schemeClr val="accent5">
                  <a:lumMod val="50000"/>
                </a:schemeClr>
              </a:solidFill>
              <a:latin typeface="Franklin Gothic Book" pitchFamily="34" charset="0"/>
            </a:endParaRPr>
          </a:p>
          <a:p>
            <a:pPr lvl="1" indent="0">
              <a:buFont typeface="Arial" charset="0"/>
              <a:buNone/>
              <a:defRPr/>
            </a:pPr>
            <a:endParaRPr lang="nl-NL" sz="1200" dirty="0">
              <a:solidFill>
                <a:schemeClr val="accent5">
                  <a:lumMod val="50000"/>
                </a:schemeClr>
              </a:solidFill>
              <a:latin typeface="Franklin Gothic Book" pitchFamily="34" charset="0"/>
            </a:endParaRPr>
          </a:p>
          <a:p>
            <a:pPr lvl="1" indent="0">
              <a:buFont typeface="Arial" charset="0"/>
              <a:buNone/>
              <a:defRPr/>
            </a:pPr>
            <a:endParaRPr lang="nl-NL" sz="1200" dirty="0" smtClean="0">
              <a:solidFill>
                <a:schemeClr val="accent5">
                  <a:lumMod val="50000"/>
                </a:schemeClr>
              </a:solidFill>
              <a:latin typeface="Franklin Gothic Book" pitchFamily="34" charset="0"/>
            </a:endParaRPr>
          </a:p>
          <a:p>
            <a:pPr lvl="1" indent="0">
              <a:buFont typeface="Arial" charset="0"/>
              <a:buNone/>
              <a:defRPr/>
            </a:pPr>
            <a:endParaRPr lang="nl-NL" sz="1200" dirty="0">
              <a:solidFill>
                <a:schemeClr val="accent5">
                  <a:lumMod val="50000"/>
                </a:schemeClr>
              </a:solidFill>
              <a:latin typeface="Franklin Gothic Book" pitchFamily="34" charset="0"/>
            </a:endParaRPr>
          </a:p>
          <a:p>
            <a:pPr lvl="1" indent="0">
              <a:buFont typeface="Arial" charset="0"/>
              <a:buNone/>
              <a:defRPr/>
            </a:pPr>
            <a:endParaRPr lang="nl-NL" sz="1200" dirty="0" smtClean="0">
              <a:solidFill>
                <a:schemeClr val="accent5">
                  <a:lumMod val="50000"/>
                </a:schemeClr>
              </a:solidFill>
              <a:latin typeface="Franklin Gothic Book" pitchFamily="34" charset="0"/>
            </a:endParaRPr>
          </a:p>
          <a:p>
            <a:pPr lvl="1" indent="0">
              <a:buFont typeface="Arial" charset="0"/>
              <a:buNone/>
              <a:defRPr/>
            </a:pPr>
            <a:endParaRPr lang="nl-NL" sz="1200" dirty="0">
              <a:solidFill>
                <a:schemeClr val="accent5">
                  <a:lumMod val="50000"/>
                </a:schemeClr>
              </a:solidFill>
              <a:latin typeface="Franklin Gothic Book" pitchFamily="34" charset="0"/>
            </a:endParaRPr>
          </a:p>
          <a:p>
            <a:pPr lvl="1" indent="0">
              <a:buFont typeface="Arial" charset="0"/>
              <a:buNone/>
              <a:defRPr/>
            </a:pPr>
            <a:endParaRPr lang="nl-NL" sz="1200" dirty="0" smtClean="0">
              <a:solidFill>
                <a:schemeClr val="accent5">
                  <a:lumMod val="50000"/>
                </a:schemeClr>
              </a:solidFill>
              <a:latin typeface="Franklin Gothic Book" pitchFamily="34" charset="0"/>
            </a:endParaRPr>
          </a:p>
          <a:p>
            <a:pPr lvl="1" indent="0">
              <a:buFont typeface="Arial" charset="0"/>
              <a:buNone/>
              <a:defRPr/>
            </a:pPr>
            <a:endParaRPr lang="nl-NL" sz="1200" dirty="0">
              <a:solidFill>
                <a:schemeClr val="accent5">
                  <a:lumMod val="50000"/>
                </a:schemeClr>
              </a:solidFill>
              <a:latin typeface="Franklin Gothic Book" pitchFamily="34" charset="0"/>
            </a:endParaRPr>
          </a:p>
          <a:p>
            <a:pPr lvl="1" indent="0">
              <a:buFont typeface="Arial" charset="0"/>
              <a:buNone/>
              <a:defRPr/>
            </a:pPr>
            <a:endParaRPr lang="nl-NL" sz="1200" dirty="0" smtClean="0">
              <a:solidFill>
                <a:schemeClr val="accent5">
                  <a:lumMod val="50000"/>
                </a:schemeClr>
              </a:solidFill>
              <a:latin typeface="Franklin Gothic Book" pitchFamily="34" charset="0"/>
            </a:endParaRPr>
          </a:p>
          <a:p>
            <a:pPr lvl="1" indent="0">
              <a:buFont typeface="Arial" charset="0"/>
              <a:buNone/>
              <a:defRPr/>
            </a:pPr>
            <a:endParaRPr lang="nl-NL" sz="1200" dirty="0">
              <a:solidFill>
                <a:schemeClr val="accent5">
                  <a:lumMod val="50000"/>
                </a:schemeClr>
              </a:solidFill>
              <a:latin typeface="Franklin Gothic Book" pitchFamily="34" charset="0"/>
            </a:endParaRPr>
          </a:p>
          <a:p>
            <a:pPr lvl="1" indent="0">
              <a:buFont typeface="Arial" charset="0"/>
              <a:buNone/>
              <a:defRPr/>
            </a:pPr>
            <a:endParaRPr lang="nl-NL" sz="1200" dirty="0" smtClean="0">
              <a:solidFill>
                <a:schemeClr val="accent5">
                  <a:lumMod val="50000"/>
                </a:schemeClr>
              </a:solidFill>
              <a:latin typeface="Franklin Gothic Book" pitchFamily="34" charset="0"/>
            </a:endParaRPr>
          </a:p>
          <a:p>
            <a:pPr lvl="1" indent="0">
              <a:buFont typeface="Arial" charset="0"/>
              <a:buNone/>
              <a:defRPr/>
            </a:pPr>
            <a:endParaRPr lang="nl-NL" sz="1200" dirty="0">
              <a:solidFill>
                <a:schemeClr val="accent5">
                  <a:lumMod val="50000"/>
                </a:schemeClr>
              </a:solidFill>
              <a:latin typeface="Franklin Gothic Book" pitchFamily="34" charset="0"/>
            </a:endParaRPr>
          </a:p>
          <a:p>
            <a:pPr lvl="1" indent="0">
              <a:buFont typeface="Arial" charset="0"/>
              <a:buNone/>
              <a:defRPr/>
            </a:pPr>
            <a:endParaRPr lang="nl-NL" sz="1200" dirty="0" smtClean="0">
              <a:solidFill>
                <a:schemeClr val="accent5">
                  <a:lumMod val="50000"/>
                </a:schemeClr>
              </a:solidFill>
              <a:latin typeface="Franklin Gothic Book" pitchFamily="34" charset="0"/>
            </a:endParaRPr>
          </a:p>
          <a:p>
            <a:pPr lvl="1" indent="0">
              <a:buFont typeface="Arial" charset="0"/>
              <a:buNone/>
              <a:defRPr/>
            </a:pPr>
            <a:endParaRPr lang="nl-NL" sz="1200" dirty="0">
              <a:solidFill>
                <a:schemeClr val="accent5">
                  <a:lumMod val="50000"/>
                </a:schemeClr>
              </a:solidFill>
              <a:latin typeface="Franklin Gothic Book" pitchFamily="34" charset="0"/>
            </a:endParaRPr>
          </a:p>
          <a:p>
            <a:pPr lvl="1" indent="0">
              <a:buFont typeface="Arial" charset="0"/>
              <a:buNone/>
              <a:defRPr/>
            </a:pPr>
            <a:r>
              <a:rPr lang="nl-NL" sz="1200" dirty="0" smtClean="0">
                <a:solidFill>
                  <a:schemeClr val="accent5">
                    <a:lumMod val="50000"/>
                  </a:schemeClr>
                </a:solidFill>
                <a:latin typeface="Franklin Gothic Book" pitchFamily="34" charset="0"/>
              </a:rPr>
              <a:t>	</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467544" y="1844825"/>
            <a:ext cx="7704856" cy="400110"/>
          </a:xfrm>
          <a:prstGeom prst="rect">
            <a:avLst/>
          </a:prstGeom>
        </p:spPr>
        <p:txBody>
          <a:bodyPr wrap="square">
            <a:spAutoFit/>
          </a:bodyPr>
          <a:lstStyle/>
          <a:p>
            <a:pPr marL="914400" lvl="1" indent="-457200" algn="ctr">
              <a:spcBef>
                <a:spcPct val="20000"/>
              </a:spcBef>
              <a:buClr>
                <a:schemeClr val="accent1"/>
              </a:buClr>
              <a:buSzPct val="100000"/>
              <a:buFont typeface="Wingdings" panose="05000000000000000000" pitchFamily="2" charset="2"/>
              <a:buAutoNum type="alphaUcParenR" startAt="2"/>
              <a:defRPr/>
            </a:pPr>
            <a:r>
              <a:rPr lang="nl-NL" sz="2000" dirty="0">
                <a:solidFill>
                  <a:srgbClr val="404040"/>
                </a:solidFill>
                <a:latin typeface="+mn-lt"/>
                <a:cs typeface="+mn-cs"/>
              </a:rPr>
              <a:t>Der Kuchen </a:t>
            </a:r>
            <a:r>
              <a:rPr lang="nl-NL" sz="2000" dirty="0" smtClean="0">
                <a:solidFill>
                  <a:srgbClr val="404040"/>
                </a:solidFill>
                <a:latin typeface="+mn-lt"/>
                <a:cs typeface="+mn-cs"/>
              </a:rPr>
              <a:t>hat </a:t>
            </a:r>
            <a:r>
              <a:rPr lang="nl-NL" sz="2000" dirty="0" err="1" smtClean="0">
                <a:solidFill>
                  <a:srgbClr val="404040"/>
                </a:solidFill>
                <a:latin typeface="+mn-lt"/>
                <a:cs typeface="+mn-cs"/>
              </a:rPr>
              <a:t>Ringe</a:t>
            </a:r>
            <a:r>
              <a:rPr lang="nl-NL" sz="2000" dirty="0" smtClean="0">
                <a:solidFill>
                  <a:srgbClr val="404040"/>
                </a:solidFill>
                <a:latin typeface="+mn-lt"/>
                <a:cs typeface="+mn-cs"/>
              </a:rPr>
              <a:t> wie die </a:t>
            </a:r>
            <a:r>
              <a:rPr lang="nl-NL" sz="2000" dirty="0" err="1">
                <a:solidFill>
                  <a:srgbClr val="404040"/>
                </a:solidFill>
                <a:latin typeface="+mn-lt"/>
                <a:cs typeface="+mn-cs"/>
              </a:rPr>
              <a:t>eines</a:t>
            </a:r>
            <a:r>
              <a:rPr lang="nl-NL" sz="2000" dirty="0">
                <a:solidFill>
                  <a:srgbClr val="404040"/>
                </a:solidFill>
                <a:latin typeface="+mn-lt"/>
                <a:cs typeface="+mn-cs"/>
              </a:rPr>
              <a:t> </a:t>
            </a:r>
            <a:r>
              <a:rPr lang="nl-NL" sz="2000" dirty="0" err="1">
                <a:solidFill>
                  <a:srgbClr val="404040"/>
                </a:solidFill>
                <a:latin typeface="+mn-lt"/>
                <a:cs typeface="+mn-cs"/>
              </a:rPr>
              <a:t>Baumstammes</a:t>
            </a:r>
            <a:r>
              <a:rPr lang="nl-NL" sz="2000" dirty="0" smtClean="0">
                <a:solidFill>
                  <a:srgbClr val="404040"/>
                </a:solidFill>
                <a:latin typeface="+mn-lt"/>
                <a:cs typeface="+mn-cs"/>
              </a:rPr>
              <a:t>.</a:t>
            </a:r>
            <a:endParaRPr lang="nl-NL" sz="2000" b="1" dirty="0">
              <a:solidFill>
                <a:srgbClr val="404040"/>
              </a:solidFill>
              <a:latin typeface="+mn-lt"/>
              <a:cs typeface="+mn-cs"/>
            </a:endParaRPr>
          </a:p>
        </p:txBody>
      </p:sp>
      <p:sp>
        <p:nvSpPr>
          <p:cNvPr id="9" name="Textfeld 8"/>
          <p:cNvSpPr txBox="1"/>
          <p:nvPr/>
        </p:nvSpPr>
        <p:spPr>
          <a:xfrm>
            <a:off x="1854983" y="5372634"/>
            <a:ext cx="6418745" cy="830997"/>
          </a:xfrm>
          <a:prstGeom prst="rect">
            <a:avLst/>
          </a:prstGeom>
          <a:noFill/>
        </p:spPr>
        <p:txBody>
          <a:bodyPr wrap="none" rtlCol="0">
            <a:spAutoFit/>
          </a:bodyPr>
          <a:lstStyle/>
          <a:p>
            <a:r>
              <a:rPr lang="de-DE" sz="1600" dirty="0" smtClean="0">
                <a:solidFill>
                  <a:srgbClr val="404040"/>
                </a:solidFill>
                <a:latin typeface="+mn-lt"/>
              </a:rPr>
              <a:t>Seit 2010 ist in Japan der 4. März offiziell „Tag des Baumkuchens“.</a:t>
            </a:r>
          </a:p>
          <a:p>
            <a:r>
              <a:rPr lang="de-DE" sz="1600" dirty="0" smtClean="0">
                <a:solidFill>
                  <a:srgbClr val="404040"/>
                </a:solidFill>
                <a:latin typeface="+mn-lt"/>
              </a:rPr>
              <a:t>Es gibt ihn in allen möglichen Geschmacksrichtungen, wie Erdbeere,</a:t>
            </a:r>
          </a:p>
          <a:p>
            <a:r>
              <a:rPr lang="de-DE" sz="1600" dirty="0" smtClean="0">
                <a:solidFill>
                  <a:srgbClr val="404040"/>
                </a:solidFill>
                <a:latin typeface="+mn-lt"/>
              </a:rPr>
              <a:t>Melone oder Kirsche.</a:t>
            </a:r>
            <a:endParaRPr lang="de-DE" sz="1600" dirty="0">
              <a:solidFill>
                <a:srgbClr val="404040"/>
              </a:solidFill>
              <a:latin typeface="+mn-lt"/>
            </a:endParaRPr>
          </a:p>
        </p:txBody>
      </p:sp>
      <p:sp>
        <p:nvSpPr>
          <p:cNvPr id="4" name="Textfeld 3"/>
          <p:cNvSpPr txBox="1"/>
          <p:nvPr/>
        </p:nvSpPr>
        <p:spPr>
          <a:xfrm>
            <a:off x="3712936" y="3434576"/>
            <a:ext cx="1731293" cy="1015663"/>
          </a:xfrm>
          <a:prstGeom prst="rect">
            <a:avLst/>
          </a:prstGeom>
          <a:noFill/>
        </p:spPr>
        <p:txBody>
          <a:bodyPr wrap="square" rtlCol="0">
            <a:spAutoFit/>
          </a:bodyPr>
          <a:lstStyle/>
          <a:p>
            <a:r>
              <a:rPr lang="de-DE" sz="1200" dirty="0"/>
              <a:t>Lizenz:  http://creativecommons.org/licenses/by-sa/3.0/; Fotograf: </a:t>
            </a:r>
            <a:r>
              <a:rPr lang="de-DE" sz="1200" dirty="0" err="1"/>
              <a:t>katorsi</a:t>
            </a:r>
            <a:endParaRPr lang="de-DE" sz="12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6842" y="2700269"/>
            <a:ext cx="3312368" cy="2484276"/>
          </a:xfrm>
          <a:prstGeom prst="rect">
            <a:avLst/>
          </a:prstGeom>
        </p:spPr>
      </p:pic>
      <p:pic>
        <p:nvPicPr>
          <p:cNvPr id="10" name="Grafik 9"/>
          <p:cNvPicPr>
            <a:picLocks noChangeAspect="1"/>
          </p:cNvPicPr>
          <p:nvPr/>
        </p:nvPicPr>
        <p:blipFill rotWithShape="1">
          <a:blip r:embed="rId4" cstate="print">
            <a:extLst>
              <a:ext uri="{28A0092B-C50C-407E-A947-70E740481C1C}">
                <a14:useLocalDpi xmlns:a14="http://schemas.microsoft.com/office/drawing/2010/main" val="0"/>
              </a:ext>
            </a:extLst>
          </a:blip>
          <a:srcRect t="20078"/>
          <a:stretch/>
        </p:blipFill>
        <p:spPr>
          <a:xfrm>
            <a:off x="467544" y="5446817"/>
            <a:ext cx="1428720" cy="6826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NL" sz="3400" b="1" dirty="0" err="1" smtClean="0">
                <a:solidFill>
                  <a:schemeClr val="accent1"/>
                </a:solidFill>
              </a:rPr>
              <a:t>Frage</a:t>
            </a:r>
            <a:r>
              <a:rPr lang="nl-NL" sz="3400" b="1" dirty="0" smtClean="0">
                <a:solidFill>
                  <a:schemeClr val="accent1"/>
                </a:solidFill>
              </a:rPr>
              <a:t> 2: Fiets, Rad, Vélo</a:t>
            </a:r>
            <a:endParaRPr lang="en-US" sz="3400" b="1" dirty="0">
              <a:solidFill>
                <a:schemeClr val="accent1"/>
              </a:solidFill>
            </a:endParaRPr>
          </a:p>
        </p:txBody>
      </p:sp>
      <p:sp>
        <p:nvSpPr>
          <p:cNvPr id="3" name="Content Placeholder 2"/>
          <p:cNvSpPr>
            <a:spLocks noGrp="1"/>
          </p:cNvSpPr>
          <p:nvPr>
            <p:ph idx="1"/>
          </p:nvPr>
        </p:nvSpPr>
        <p:spPr>
          <a:xfrm>
            <a:off x="395288" y="1628775"/>
            <a:ext cx="8229600" cy="4852988"/>
          </a:xfrm>
        </p:spPr>
        <p:txBody>
          <a:bodyPr/>
          <a:lstStyle/>
          <a:p>
            <a:pPr marL="0" lvl="1" indent="0">
              <a:buNone/>
            </a:pPr>
            <a:r>
              <a:rPr lang="nl-NL" dirty="0">
                <a:solidFill>
                  <a:srgbClr val="404040"/>
                </a:solidFill>
              </a:rPr>
              <a:t>	</a:t>
            </a:r>
            <a:r>
              <a:rPr lang="de-DE" dirty="0" smtClean="0">
                <a:solidFill>
                  <a:srgbClr val="404040"/>
                </a:solidFill>
              </a:rPr>
              <a:t>Fast genauso beliebt wie in den Niederlanden ist das 	Radfahren in der Schweiz. </a:t>
            </a:r>
          </a:p>
          <a:p>
            <a:pPr marL="0" lvl="1" indent="0">
              <a:buNone/>
            </a:pPr>
            <a:r>
              <a:rPr lang="de-DE" altLang="nl-NL" dirty="0" smtClean="0">
                <a:solidFill>
                  <a:srgbClr val="404040"/>
                </a:solidFill>
              </a:rPr>
              <a:t>	Die Schweizer nennen ihr </a:t>
            </a:r>
            <a:r>
              <a:rPr lang="de-DE" altLang="nl-NL" i="1" dirty="0" err="1" smtClean="0">
                <a:solidFill>
                  <a:srgbClr val="404040"/>
                </a:solidFill>
              </a:rPr>
              <a:t>Fiets</a:t>
            </a:r>
            <a:r>
              <a:rPr lang="de-DE" altLang="nl-NL" dirty="0" smtClean="0">
                <a:solidFill>
                  <a:srgbClr val="404040"/>
                </a:solidFill>
              </a:rPr>
              <a:t> aber nicht Fahrrad wie die 	Deutschen, sondern </a:t>
            </a:r>
            <a:r>
              <a:rPr lang="de-DE" altLang="nl-NL" i="1" dirty="0" err="1" smtClean="0">
                <a:solidFill>
                  <a:srgbClr val="404040"/>
                </a:solidFill>
              </a:rPr>
              <a:t>Vélo</a:t>
            </a:r>
            <a:r>
              <a:rPr lang="de-DE" altLang="nl-NL" dirty="0" smtClean="0">
                <a:solidFill>
                  <a:srgbClr val="404040"/>
                </a:solidFill>
              </a:rPr>
              <a:t>. Woher kommt dieses Wort und was 	bedeutet es?</a:t>
            </a:r>
          </a:p>
          <a:p>
            <a:pPr marL="0" lvl="1" indent="0">
              <a:buNone/>
            </a:pPr>
            <a:endParaRPr lang="nl-NL" altLang="nl-NL" sz="1000" dirty="0">
              <a:solidFill>
                <a:srgbClr val="404040"/>
              </a:solidFill>
            </a:endParaRPr>
          </a:p>
          <a:p>
            <a:pPr marL="1187450" lvl="2" indent="-457200">
              <a:buSzPct val="100000"/>
              <a:buFont typeface="Arial" charset="0"/>
              <a:buAutoNum type="alphaUcParenR"/>
              <a:defRPr/>
            </a:pPr>
            <a:r>
              <a:rPr lang="nl-NL" sz="2000" dirty="0" err="1" smtClean="0">
                <a:solidFill>
                  <a:srgbClr val="404040"/>
                </a:solidFill>
              </a:rPr>
              <a:t>Aus</a:t>
            </a:r>
            <a:r>
              <a:rPr lang="nl-NL" sz="2000" dirty="0" smtClean="0">
                <a:solidFill>
                  <a:srgbClr val="404040"/>
                </a:solidFill>
              </a:rPr>
              <a:t> </a:t>
            </a:r>
            <a:r>
              <a:rPr lang="nl-NL" sz="2000" dirty="0" err="1" smtClean="0">
                <a:solidFill>
                  <a:srgbClr val="404040"/>
                </a:solidFill>
              </a:rPr>
              <a:t>dem</a:t>
            </a:r>
            <a:r>
              <a:rPr lang="nl-NL" sz="2000" dirty="0" smtClean="0">
                <a:solidFill>
                  <a:srgbClr val="404040"/>
                </a:solidFill>
              </a:rPr>
              <a:t> </a:t>
            </a:r>
            <a:r>
              <a:rPr lang="nl-NL" sz="2000" dirty="0" err="1" smtClean="0">
                <a:solidFill>
                  <a:srgbClr val="404040"/>
                </a:solidFill>
              </a:rPr>
              <a:t>Italienischen</a:t>
            </a:r>
            <a:r>
              <a:rPr lang="nl-NL" sz="2000" dirty="0" smtClean="0">
                <a:solidFill>
                  <a:srgbClr val="404040"/>
                </a:solidFill>
              </a:rPr>
              <a:t> </a:t>
            </a:r>
            <a:r>
              <a:rPr lang="de-DE" sz="2000" i="1" dirty="0" smtClean="0">
                <a:solidFill>
                  <a:srgbClr val="404040"/>
                </a:solidFill>
              </a:rPr>
              <a:t>„</a:t>
            </a:r>
            <a:r>
              <a:rPr lang="nl-NL" sz="2000" dirty="0" err="1" smtClean="0">
                <a:solidFill>
                  <a:srgbClr val="404040"/>
                </a:solidFill>
              </a:rPr>
              <a:t>vélosso</a:t>
            </a:r>
            <a:r>
              <a:rPr lang="de-DE" sz="2000" i="1" dirty="0" smtClean="0">
                <a:solidFill>
                  <a:srgbClr val="404040"/>
                </a:solidFill>
              </a:rPr>
              <a:t>“</a:t>
            </a:r>
            <a:r>
              <a:rPr lang="nl-NL" sz="2000" dirty="0" smtClean="0">
                <a:solidFill>
                  <a:srgbClr val="404040"/>
                </a:solidFill>
              </a:rPr>
              <a:t>, was </a:t>
            </a:r>
            <a:r>
              <a:rPr lang="nl-NL" sz="2000" dirty="0" err="1" smtClean="0">
                <a:solidFill>
                  <a:srgbClr val="404040"/>
                </a:solidFill>
              </a:rPr>
              <a:t>so</a:t>
            </a:r>
            <a:r>
              <a:rPr lang="nl-NL" sz="2000" dirty="0" smtClean="0">
                <a:solidFill>
                  <a:srgbClr val="404040"/>
                </a:solidFill>
              </a:rPr>
              <a:t> viel </a:t>
            </a:r>
            <a:r>
              <a:rPr lang="nl-NL" sz="2000" dirty="0" err="1" smtClean="0">
                <a:solidFill>
                  <a:srgbClr val="404040"/>
                </a:solidFill>
              </a:rPr>
              <a:t>bedeutet</a:t>
            </a:r>
            <a:r>
              <a:rPr lang="nl-NL" sz="2000" dirty="0">
                <a:solidFill>
                  <a:srgbClr val="404040"/>
                </a:solidFill>
              </a:rPr>
              <a:t> </a:t>
            </a:r>
            <a:r>
              <a:rPr lang="nl-NL" sz="2000" dirty="0" smtClean="0">
                <a:solidFill>
                  <a:srgbClr val="404040"/>
                </a:solidFill>
              </a:rPr>
              <a:t>wie “</a:t>
            </a:r>
            <a:r>
              <a:rPr lang="nl-NL" sz="2000" dirty="0" err="1" smtClean="0">
                <a:solidFill>
                  <a:srgbClr val="404040"/>
                </a:solidFill>
              </a:rPr>
              <a:t>rasantes</a:t>
            </a:r>
            <a:r>
              <a:rPr lang="nl-NL" sz="2000" dirty="0" smtClean="0">
                <a:solidFill>
                  <a:srgbClr val="404040"/>
                </a:solidFill>
              </a:rPr>
              <a:t> Rad” </a:t>
            </a:r>
            <a:r>
              <a:rPr lang="nl-NL" sz="2000" b="1" dirty="0" smtClean="0">
                <a:solidFill>
                  <a:srgbClr val="404040"/>
                </a:solidFill>
              </a:rPr>
              <a:t>(A)</a:t>
            </a:r>
          </a:p>
          <a:p>
            <a:pPr marL="1187450" lvl="2" indent="-457200">
              <a:buSzPct val="100000"/>
              <a:buFont typeface="Arial" charset="0"/>
              <a:buAutoNum type="alphaUcParenR"/>
              <a:defRPr/>
            </a:pPr>
            <a:r>
              <a:rPr lang="nl-NL" sz="2000" dirty="0" err="1" smtClean="0">
                <a:solidFill>
                  <a:srgbClr val="404040"/>
                </a:solidFill>
              </a:rPr>
              <a:t>Vom</a:t>
            </a:r>
            <a:r>
              <a:rPr lang="nl-NL" sz="2000" dirty="0" smtClean="0">
                <a:solidFill>
                  <a:srgbClr val="404040"/>
                </a:solidFill>
              </a:rPr>
              <a:t> </a:t>
            </a:r>
            <a:r>
              <a:rPr lang="nl-NL" sz="2000" dirty="0" err="1">
                <a:solidFill>
                  <a:srgbClr val="404040"/>
                </a:solidFill>
              </a:rPr>
              <a:t>f</a:t>
            </a:r>
            <a:r>
              <a:rPr lang="nl-NL" sz="2000" dirty="0" err="1" smtClean="0">
                <a:solidFill>
                  <a:srgbClr val="404040"/>
                </a:solidFill>
              </a:rPr>
              <a:t>ranzöischen</a:t>
            </a:r>
            <a:r>
              <a:rPr lang="nl-NL" sz="2000" dirty="0" smtClean="0">
                <a:solidFill>
                  <a:srgbClr val="404040"/>
                </a:solidFill>
              </a:rPr>
              <a:t> Wort </a:t>
            </a:r>
            <a:r>
              <a:rPr lang="de-DE" sz="2000" i="1" dirty="0" smtClean="0">
                <a:solidFill>
                  <a:srgbClr val="404040"/>
                </a:solidFill>
              </a:rPr>
              <a:t>„</a:t>
            </a:r>
            <a:r>
              <a:rPr lang="nl-NL" sz="2000" dirty="0" err="1" smtClean="0">
                <a:solidFill>
                  <a:srgbClr val="404040"/>
                </a:solidFill>
              </a:rPr>
              <a:t>vélocipéde</a:t>
            </a:r>
            <a:r>
              <a:rPr lang="nl-NL" sz="2000" dirty="0" smtClean="0">
                <a:solidFill>
                  <a:srgbClr val="404040"/>
                </a:solidFill>
              </a:rPr>
              <a:t>”, was man </a:t>
            </a:r>
            <a:r>
              <a:rPr lang="nl-NL" sz="2000" dirty="0" err="1" smtClean="0">
                <a:solidFill>
                  <a:srgbClr val="404040"/>
                </a:solidFill>
              </a:rPr>
              <a:t>mit</a:t>
            </a:r>
            <a:r>
              <a:rPr lang="nl-NL" sz="2000" dirty="0" smtClean="0">
                <a:solidFill>
                  <a:srgbClr val="404040"/>
                </a:solidFill>
              </a:rPr>
              <a:t> “</a:t>
            </a:r>
            <a:r>
              <a:rPr lang="nl-NL" sz="2000" dirty="0" err="1" smtClean="0">
                <a:solidFill>
                  <a:srgbClr val="404040"/>
                </a:solidFill>
              </a:rPr>
              <a:t>schneller</a:t>
            </a:r>
            <a:r>
              <a:rPr lang="nl-NL" sz="2000" dirty="0" smtClean="0">
                <a:solidFill>
                  <a:srgbClr val="404040"/>
                </a:solidFill>
              </a:rPr>
              <a:t> </a:t>
            </a:r>
            <a:r>
              <a:rPr lang="nl-NL" sz="2000" dirty="0" err="1" smtClean="0">
                <a:solidFill>
                  <a:srgbClr val="404040"/>
                </a:solidFill>
              </a:rPr>
              <a:t>Fuß</a:t>
            </a:r>
            <a:r>
              <a:rPr lang="nl-NL" sz="2000" dirty="0" smtClean="0">
                <a:solidFill>
                  <a:srgbClr val="404040"/>
                </a:solidFill>
              </a:rPr>
              <a:t>” </a:t>
            </a:r>
            <a:r>
              <a:rPr lang="nl-NL" sz="2000" dirty="0" err="1" smtClean="0">
                <a:solidFill>
                  <a:srgbClr val="404040"/>
                </a:solidFill>
              </a:rPr>
              <a:t>übersetzen</a:t>
            </a:r>
            <a:r>
              <a:rPr lang="nl-NL" sz="2000" dirty="0" smtClean="0">
                <a:solidFill>
                  <a:srgbClr val="404040"/>
                </a:solidFill>
              </a:rPr>
              <a:t> </a:t>
            </a:r>
            <a:r>
              <a:rPr lang="nl-NL" sz="2000" dirty="0" err="1" smtClean="0">
                <a:solidFill>
                  <a:srgbClr val="404040"/>
                </a:solidFill>
              </a:rPr>
              <a:t>kann</a:t>
            </a:r>
            <a:r>
              <a:rPr lang="nl-NL" sz="2000" dirty="0" smtClean="0">
                <a:solidFill>
                  <a:srgbClr val="404040"/>
                </a:solidFill>
              </a:rPr>
              <a:t> </a:t>
            </a:r>
            <a:r>
              <a:rPr lang="nl-NL" sz="2000" b="1" dirty="0" smtClean="0">
                <a:solidFill>
                  <a:srgbClr val="404040"/>
                </a:solidFill>
              </a:rPr>
              <a:t>(E)</a:t>
            </a:r>
            <a:endParaRPr lang="nl-NL" sz="2000" dirty="0" smtClean="0">
              <a:solidFill>
                <a:srgbClr val="404040"/>
              </a:solidFill>
            </a:endParaRPr>
          </a:p>
          <a:p>
            <a:pPr marL="1187450" lvl="2" indent="-457200">
              <a:buSzPct val="100000"/>
              <a:buFont typeface="Arial" charset="0"/>
              <a:buAutoNum type="alphaUcParenR"/>
              <a:defRPr/>
            </a:pPr>
            <a:r>
              <a:rPr lang="de-DE" sz="2000" i="1" dirty="0" smtClean="0">
                <a:solidFill>
                  <a:srgbClr val="404040"/>
                </a:solidFill>
              </a:rPr>
              <a:t>„</a:t>
            </a:r>
            <a:r>
              <a:rPr lang="nl-NL" sz="2000" dirty="0" err="1" smtClean="0">
                <a:solidFill>
                  <a:srgbClr val="404040"/>
                </a:solidFill>
              </a:rPr>
              <a:t>Comprovéle</a:t>
            </a:r>
            <a:r>
              <a:rPr lang="nl-NL" sz="2000" dirty="0" smtClean="0">
                <a:solidFill>
                  <a:srgbClr val="404040"/>
                </a:solidFill>
              </a:rPr>
              <a:t>” </a:t>
            </a:r>
            <a:r>
              <a:rPr lang="nl-NL" sz="2000" dirty="0" err="1" smtClean="0">
                <a:solidFill>
                  <a:srgbClr val="404040"/>
                </a:solidFill>
              </a:rPr>
              <a:t>ist</a:t>
            </a:r>
            <a:r>
              <a:rPr lang="nl-NL" sz="2000" dirty="0" smtClean="0">
                <a:solidFill>
                  <a:srgbClr val="404040"/>
                </a:solidFill>
              </a:rPr>
              <a:t> </a:t>
            </a:r>
            <a:r>
              <a:rPr lang="nl-NL" sz="2000" dirty="0" err="1" smtClean="0">
                <a:solidFill>
                  <a:srgbClr val="404040"/>
                </a:solidFill>
              </a:rPr>
              <a:t>spanisch</a:t>
            </a:r>
            <a:r>
              <a:rPr lang="nl-NL" sz="2000" dirty="0" smtClean="0">
                <a:solidFill>
                  <a:srgbClr val="404040"/>
                </a:solidFill>
              </a:rPr>
              <a:t> </a:t>
            </a:r>
            <a:r>
              <a:rPr lang="nl-NL" sz="2000" dirty="0" err="1" smtClean="0">
                <a:solidFill>
                  <a:srgbClr val="404040"/>
                </a:solidFill>
              </a:rPr>
              <a:t>und</a:t>
            </a:r>
            <a:r>
              <a:rPr lang="nl-NL" sz="2000" dirty="0" smtClean="0">
                <a:solidFill>
                  <a:srgbClr val="404040"/>
                </a:solidFill>
              </a:rPr>
              <a:t> </a:t>
            </a:r>
            <a:r>
              <a:rPr lang="nl-NL" sz="2000" dirty="0" err="1" smtClean="0">
                <a:solidFill>
                  <a:srgbClr val="404040"/>
                </a:solidFill>
              </a:rPr>
              <a:t>heißt</a:t>
            </a:r>
            <a:r>
              <a:rPr lang="nl-NL" sz="2000" dirty="0" smtClean="0">
                <a:solidFill>
                  <a:srgbClr val="404040"/>
                </a:solidFill>
              </a:rPr>
              <a:t> </a:t>
            </a:r>
            <a:r>
              <a:rPr lang="de-DE" sz="2000" i="1" dirty="0" smtClean="0">
                <a:solidFill>
                  <a:srgbClr val="404040"/>
                </a:solidFill>
              </a:rPr>
              <a:t>„</a:t>
            </a:r>
            <a:r>
              <a:rPr lang="nl-NL" sz="2000" dirty="0" err="1" smtClean="0">
                <a:solidFill>
                  <a:srgbClr val="404040"/>
                </a:solidFill>
              </a:rPr>
              <a:t>Vorwärtskommen</a:t>
            </a:r>
            <a:r>
              <a:rPr lang="nl-NL" sz="2000" dirty="0" smtClean="0">
                <a:solidFill>
                  <a:srgbClr val="404040"/>
                </a:solidFill>
              </a:rPr>
              <a:t>” </a:t>
            </a:r>
            <a:r>
              <a:rPr lang="nl-NL" sz="2000" b="1" dirty="0" smtClean="0">
                <a:solidFill>
                  <a:srgbClr val="404040"/>
                </a:solidFill>
              </a:rPr>
              <a:t>(O)</a:t>
            </a:r>
            <a:endParaRPr lang="nl-NL" sz="2000" b="1" dirty="0">
              <a:solidFill>
                <a:srgbClr val="404040"/>
              </a:solidFill>
            </a:endParaRPr>
          </a:p>
          <a:p>
            <a:pPr marL="0" lvl="1" indent="0">
              <a:buNone/>
            </a:pPr>
            <a:endParaRPr lang="nl-NL" altLang="nl-NL" dirty="0" smtClean="0"/>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476250"/>
            <a:ext cx="1158875"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Clarity</Template>
  <TotalTime>0</TotalTime>
  <Words>1565</Words>
  <Application>Microsoft Office PowerPoint</Application>
  <PresentationFormat>On-screen Show (4:3)</PresentationFormat>
  <Paragraphs>426</Paragraphs>
  <Slides>33</Slides>
  <Notes>21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Anleitung für die Lehrkraft</vt:lpstr>
      <vt:lpstr>  Quiz “Wörter auf Wanderschaft”  Eingewanderte und ausgewanderte Wörter im Deutschen  </vt:lpstr>
      <vt:lpstr>Anleitung zum Quiz</vt:lpstr>
      <vt:lpstr> Testfrage: Auf ein Wort!</vt:lpstr>
      <vt:lpstr>Antwort</vt:lpstr>
      <vt:lpstr>PowerPoint Presentation</vt:lpstr>
      <vt:lpstr>Frage 1: Ein Kuchen erobert Japan</vt:lpstr>
      <vt:lpstr>Antwort</vt:lpstr>
      <vt:lpstr>Frage 2: Fiets, Rad, Vélo</vt:lpstr>
      <vt:lpstr>Antwort</vt:lpstr>
      <vt:lpstr>Frage 3: Märchen und Poltergeister</vt:lpstr>
      <vt:lpstr>Antwort</vt:lpstr>
      <vt:lpstr>Frage 4: Elegante Angelegenheit </vt:lpstr>
      <vt:lpstr>Antwort</vt:lpstr>
      <vt:lpstr>Frage 5: Die Welt schmerzt</vt:lpstr>
      <vt:lpstr>Antwort</vt:lpstr>
      <vt:lpstr>Frage 6: Einmal Müsli, bitteschön!</vt:lpstr>
      <vt:lpstr>Antwort</vt:lpstr>
      <vt:lpstr>Frage 7: Pantoffel </vt:lpstr>
      <vt:lpstr>Antwort</vt:lpstr>
      <vt:lpstr>Frage 8: Eine indisch-deutsche Ehe</vt:lpstr>
      <vt:lpstr>Antwort</vt:lpstr>
      <vt:lpstr> Frage 9: Wort-Chaos!  </vt:lpstr>
      <vt:lpstr>Antwort</vt:lpstr>
      <vt:lpstr>Frage 10: Kleine Milchdiebe </vt:lpstr>
      <vt:lpstr>Antwort</vt:lpstr>
      <vt:lpstr>Frage 11: Typisch Deutsch! </vt:lpstr>
      <vt:lpstr>Antwort</vt:lpstr>
      <vt:lpstr>Frage 12: Einfach mal entspannen!</vt:lpstr>
      <vt:lpstr>Antwort</vt:lpstr>
      <vt:lpstr>Das Lösungswort</vt:lpstr>
      <vt:lpstr>Das Lösungswort</vt:lpstr>
      <vt:lpstr>Vielen Dank!</vt:lpstr>
    </vt:vector>
  </TitlesOfParts>
  <Company>Woonbootcrew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Sprachorientierte Kommunikationsprojekte:  Das Deutschlandbild im niederländischen Deutschunterricht</dc:title>
  <dc:creator>JanWillem &amp; Kerstin</dc:creator>
  <cp:lastModifiedBy>Hämmerling, Kerstin</cp:lastModifiedBy>
  <cp:revision>457</cp:revision>
  <cp:lastPrinted>2016-09-19T10:19:23Z</cp:lastPrinted>
  <dcterms:created xsi:type="dcterms:W3CDTF">2010-05-24T13:09:32Z</dcterms:created>
  <dcterms:modified xsi:type="dcterms:W3CDTF">2016-09-20T14:03:50Z</dcterms:modified>
</cp:coreProperties>
</file>