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81" r:id="rId4"/>
    <p:sldId id="260" r:id="rId5"/>
    <p:sldId id="261" r:id="rId6"/>
    <p:sldId id="265" r:id="rId7"/>
    <p:sldId id="275" r:id="rId8"/>
    <p:sldId id="280" r:id="rId9"/>
    <p:sldId id="276" r:id="rId10"/>
    <p:sldId id="277" r:id="rId11"/>
    <p:sldId id="278" r:id="rId12"/>
    <p:sldId id="271"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07F09"/>
    <a:srgbClr val="FFCC00"/>
    <a:srgbClr val="FF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85528" autoAdjust="0"/>
  </p:normalViewPr>
  <p:slideViewPr>
    <p:cSldViewPr>
      <p:cViewPr>
        <p:scale>
          <a:sx n="91" d="100"/>
          <a:sy n="91" d="100"/>
        </p:scale>
        <p:origin x="-95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F9308D-3775-414C-A792-263923540066}" type="datetimeFigureOut">
              <a:rPr lang="en-US" smtClean="0"/>
              <a:t>9/19/2016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37559D-00B7-47D9-9066-3E17195348DE}" type="slidenum">
              <a:rPr lang="en-US" smtClean="0"/>
              <a:t>‹#›</a:t>
            </a:fld>
            <a:endParaRPr lang="en-US"/>
          </a:p>
        </p:txBody>
      </p:sp>
    </p:spTree>
    <p:extLst>
      <p:ext uri="{BB962C8B-B14F-4D97-AF65-F5344CB8AC3E}">
        <p14:creationId xmlns:p14="http://schemas.microsoft.com/office/powerpoint/2010/main" val="29138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u="sng" dirty="0" smtClean="0"/>
              <a:t>Quiz Actiegroep Duits</a:t>
            </a:r>
          </a:p>
          <a:p>
            <a:endParaRPr lang="nl-NL" dirty="0" smtClean="0"/>
          </a:p>
          <a:p>
            <a:r>
              <a:rPr lang="nl-NL" b="1" dirty="0" smtClean="0"/>
              <a:t>Systeem</a:t>
            </a:r>
            <a:r>
              <a:rPr lang="nl-NL" dirty="0" smtClean="0"/>
              <a:t>: petje op,</a:t>
            </a:r>
            <a:r>
              <a:rPr lang="nl-NL" baseline="0" dirty="0" smtClean="0"/>
              <a:t> petje af (als er geen petjes aanwezig zijn, kunnen er bijv. ook rode en groene kaartjes uitgedeeld worden). De hele groep gaat bij aanvang van de quiz staan. Elke vraag heeft twee mogelijke antwoorden. De deelnemer doet het petje op/af, als hij/zij denkt dat dit het juiste antwoord is. Wordt er door een deelnemer een fout antwoord gegeven, dan moet de hij/zij gaan zitten. Als er na het stellen van een paar vragen nog een aantal (ca. 3/4) deelnemers over zijn, kunnen er een paar vragen worden overgeslagen en kan worden afgesloten met de schattingsvraag (vraag 10). De deelnemer die met deze schatting het dichtst bij het juiste antwoord zit, wint de quiz. </a:t>
            </a:r>
          </a:p>
          <a:p>
            <a:endParaRPr lang="nl-NL" dirty="0" smtClean="0"/>
          </a:p>
          <a:p>
            <a:r>
              <a:rPr lang="nl-NL" b="1" dirty="0" smtClean="0"/>
              <a:t>Doelgroep</a:t>
            </a:r>
            <a:r>
              <a:rPr lang="nl-NL" dirty="0" smtClean="0"/>
              <a:t>:</a:t>
            </a:r>
            <a:r>
              <a:rPr lang="nl-NL" baseline="0" dirty="0" smtClean="0"/>
              <a:t> onderbouw voortgezet onderwijs</a:t>
            </a: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1</a:t>
            </a:fld>
            <a:endParaRPr lang="en-US"/>
          </a:p>
        </p:txBody>
      </p:sp>
    </p:spTree>
    <p:extLst>
      <p:ext uri="{BB962C8B-B14F-4D97-AF65-F5344CB8AC3E}">
        <p14:creationId xmlns:p14="http://schemas.microsoft.com/office/powerpoint/2010/main" val="3105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volgende</a:t>
            </a:r>
            <a:r>
              <a:rPr lang="nl-NL" baseline="0" dirty="0" smtClean="0"/>
              <a:t> vraag is een muziekvraag. Je hoort het eerste couplet van het lied </a:t>
            </a:r>
            <a:r>
              <a:rPr lang="nl-NL" i="1" baseline="0" dirty="0" smtClean="0"/>
              <a:t>80 Millionen </a:t>
            </a:r>
            <a:r>
              <a:rPr lang="nl-NL" i="0" baseline="0" dirty="0" smtClean="0"/>
              <a:t>van Max </a:t>
            </a:r>
            <a:r>
              <a:rPr lang="nl-NL" i="0" baseline="0" dirty="0" err="1" smtClean="0"/>
              <a:t>Giesinger</a:t>
            </a:r>
            <a:r>
              <a:rPr lang="nl-NL" i="0" baseline="0" dirty="0" smtClean="0"/>
              <a:t>.</a:t>
            </a:r>
          </a:p>
          <a:p>
            <a:endParaRPr lang="nl-NL" i="0" baseline="0" dirty="0" smtClean="0"/>
          </a:p>
          <a:p>
            <a:r>
              <a:rPr lang="nl-NL" sz="1200" b="0" i="0" u="none" strike="noStrike" kern="1200" dirty="0" smtClean="0">
                <a:solidFill>
                  <a:schemeClr val="tx1"/>
                </a:solidFill>
                <a:effectLst/>
                <a:latin typeface="+mn-lt"/>
                <a:ea typeface="+mn-ea"/>
                <a:cs typeface="+mn-cs"/>
              </a:rPr>
              <a:t>https://www.youtube.com/watch?v=MP8DRaj730Y</a:t>
            </a:r>
            <a:r>
              <a:rPr lang="nl-NL" sz="1200" b="0" i="0" u="none" strike="noStrike"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 </a:t>
            </a:r>
            <a:r>
              <a:rPr lang="nl-NL" sz="1200" b="0" i="0" u="none" strike="noStrike" kern="1200" baseline="0" dirty="0" smtClean="0">
                <a:solidFill>
                  <a:schemeClr val="tx1"/>
                </a:solidFill>
                <a:effectLst/>
                <a:latin typeface="+mn-lt"/>
                <a:ea typeface="+mn-ea"/>
                <a:cs typeface="+mn-cs"/>
              </a:rPr>
              <a:t>(00:00-01:16), eventueel tot 2:10 door laten spelen</a:t>
            </a:r>
          </a:p>
          <a:p>
            <a:endParaRPr lang="nl-NL" sz="1200" b="0" i="0" u="none" strike="noStrike" kern="1200" baseline="0" dirty="0" smtClean="0">
              <a:solidFill>
                <a:schemeClr val="tx1"/>
              </a:solidFill>
              <a:effectLst/>
              <a:latin typeface="+mn-lt"/>
              <a:ea typeface="+mn-ea"/>
              <a:cs typeface="+mn-cs"/>
            </a:endParaRPr>
          </a:p>
          <a:p>
            <a:r>
              <a:rPr lang="nl-NL" sz="1200" b="0" i="0" u="none" strike="noStrike" kern="1200" baseline="0" dirty="0" smtClean="0">
                <a:solidFill>
                  <a:schemeClr val="tx1"/>
                </a:solidFill>
                <a:effectLst/>
                <a:latin typeface="+mn-lt"/>
                <a:ea typeface="+mn-ea"/>
                <a:cs typeface="+mn-cs"/>
              </a:rPr>
              <a:t>Juiste antwoord: </a:t>
            </a:r>
            <a:r>
              <a:rPr lang="nl-NL" sz="1200" b="1" i="0" u="none" strike="noStrike" kern="1200" baseline="0" dirty="0" smtClean="0">
                <a:solidFill>
                  <a:schemeClr val="tx1"/>
                </a:solidFill>
                <a:effectLst/>
                <a:latin typeface="+mn-lt"/>
                <a:ea typeface="+mn-ea"/>
                <a:cs typeface="+mn-cs"/>
              </a:rPr>
              <a:t>Petje af! </a:t>
            </a:r>
            <a:endParaRPr lang="en-US" sz="1200" b="1"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10</a:t>
            </a:fld>
            <a:endParaRPr lang="en-US"/>
          </a:p>
        </p:txBody>
      </p:sp>
    </p:spTree>
    <p:extLst>
      <p:ext uri="{BB962C8B-B14F-4D97-AF65-F5344CB8AC3E}">
        <p14:creationId xmlns:p14="http://schemas.microsoft.com/office/powerpoint/2010/main" val="331028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a:t>
            </a:r>
            <a:r>
              <a:rPr lang="en-US" baseline="0" dirty="0" smtClean="0"/>
              <a:t> </a:t>
            </a:r>
            <a:r>
              <a:rPr lang="en-US" baseline="0" dirty="0" err="1" smtClean="0"/>
              <a:t>deelnemer</a:t>
            </a:r>
            <a:r>
              <a:rPr lang="en-US" baseline="0" dirty="0" smtClean="0"/>
              <a:t> die het </a:t>
            </a:r>
            <a:r>
              <a:rPr lang="en-US" baseline="0" dirty="0" err="1" smtClean="0"/>
              <a:t>dichtst</a:t>
            </a:r>
            <a:r>
              <a:rPr lang="en-US" baseline="0" dirty="0" smtClean="0"/>
              <a:t> </a:t>
            </a:r>
            <a:r>
              <a:rPr lang="en-US" baseline="0" dirty="0" err="1" smtClean="0"/>
              <a:t>bij</a:t>
            </a:r>
            <a:r>
              <a:rPr lang="en-US" baseline="0" dirty="0" smtClean="0"/>
              <a:t> het </a:t>
            </a:r>
            <a:r>
              <a:rPr lang="en-US" baseline="0" dirty="0" err="1" smtClean="0"/>
              <a:t>juiste</a:t>
            </a:r>
            <a:r>
              <a:rPr lang="en-US" baseline="0" dirty="0" smtClean="0"/>
              <a:t> </a:t>
            </a:r>
            <a:r>
              <a:rPr lang="en-US" baseline="0" dirty="0" err="1" smtClean="0"/>
              <a:t>antwoord</a:t>
            </a:r>
            <a:r>
              <a:rPr lang="en-US" baseline="0" dirty="0" smtClean="0"/>
              <a:t> zit, </a:t>
            </a:r>
            <a:r>
              <a:rPr lang="en-US" baseline="0" dirty="0" err="1" smtClean="0"/>
              <a:t>wint</a:t>
            </a:r>
            <a:r>
              <a:rPr lang="en-US" baseline="0" dirty="0" smtClean="0"/>
              <a:t> de quiz.</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Antwoord: maar liefst </a:t>
            </a:r>
            <a:r>
              <a:rPr lang="nl-NL" b="1" baseline="0" dirty="0" smtClean="0"/>
              <a:t>430!</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
            </a:r>
            <a:br>
              <a:rPr lang="en-US" b="0" dirty="0" smtClean="0">
                <a:effectLst/>
              </a:rPr>
            </a:br>
            <a:endParaRPr lang="en-US" b="1"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11</a:t>
            </a:fld>
            <a:endParaRPr lang="en-US"/>
          </a:p>
        </p:txBody>
      </p:sp>
    </p:spTree>
    <p:extLst>
      <p:ext uri="{BB962C8B-B14F-4D97-AF65-F5344CB8AC3E}">
        <p14:creationId xmlns:p14="http://schemas.microsoft.com/office/powerpoint/2010/main" val="21747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12</a:t>
            </a:fld>
            <a:endParaRPr lang="en-US"/>
          </a:p>
        </p:txBody>
      </p:sp>
    </p:spTree>
    <p:extLst>
      <p:ext uri="{BB962C8B-B14F-4D97-AF65-F5344CB8AC3E}">
        <p14:creationId xmlns:p14="http://schemas.microsoft.com/office/powerpoint/2010/main" val="254497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latin typeface="Calibri" panose="020F0502020204030204" pitchFamily="34" charset="0"/>
              </a:rPr>
              <a:t>Duits is de meest gesproken moedertaal in Europa.</a:t>
            </a:r>
            <a:r>
              <a:rPr lang="nl-NL" sz="1200" baseline="0" dirty="0" smtClean="0">
                <a:latin typeface="Calibri" panose="020F0502020204030204" pitchFamily="34" charset="0"/>
              </a:rPr>
              <a:t> </a:t>
            </a:r>
            <a:r>
              <a:rPr lang="nl-NL" dirty="0" smtClean="0"/>
              <a:t>Is dit</a:t>
            </a:r>
            <a:r>
              <a:rPr lang="nl-NL" baseline="0" dirty="0" smtClean="0"/>
              <a:t> waar (petje op) of niet waar (petje af)? </a:t>
            </a:r>
            <a:endParaRPr lang="nl-NL" dirty="0" smtClean="0"/>
          </a:p>
          <a:p>
            <a:endParaRPr lang="nl-NL" dirty="0" smtClean="0"/>
          </a:p>
          <a:p>
            <a:r>
              <a:rPr lang="nl-NL" dirty="0" smtClean="0"/>
              <a:t>Juiste antwoord:</a:t>
            </a:r>
            <a:r>
              <a:rPr lang="nl-NL" baseline="0" dirty="0" smtClean="0"/>
              <a:t> </a:t>
            </a:r>
            <a:r>
              <a:rPr lang="nl-NL" b="1" baseline="0" dirty="0" smtClean="0"/>
              <a:t>petje op!</a:t>
            </a:r>
            <a:r>
              <a:rPr lang="nl-NL" baseline="0" dirty="0" smtClean="0"/>
              <a:t> Waar – Ongeveer 20% van alle EU-burgers heeft Duits als moedertaal. </a:t>
            </a:r>
          </a:p>
          <a:p>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2</a:t>
            </a:fld>
            <a:endParaRPr lang="en-US"/>
          </a:p>
        </p:txBody>
      </p:sp>
    </p:spTree>
    <p:extLst>
      <p:ext uri="{BB962C8B-B14F-4D97-AF65-F5344CB8AC3E}">
        <p14:creationId xmlns:p14="http://schemas.microsoft.com/office/powerpoint/2010/main" val="391271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op!</a:t>
            </a:r>
            <a:r>
              <a:rPr lang="nl-NL" baseline="0" dirty="0" smtClean="0"/>
              <a:t> Kippenvel in het Duits is “</a:t>
            </a:r>
            <a:r>
              <a:rPr lang="nl-NL" baseline="0" dirty="0" err="1" smtClean="0"/>
              <a:t>Gänsehaut</a:t>
            </a:r>
            <a:r>
              <a:rPr lang="nl-NL" baseline="0" dirty="0" smtClean="0"/>
              <a:t>”, dus ‘ganzenvel’. “</a:t>
            </a:r>
            <a:r>
              <a:rPr lang="nl-NL" baseline="0" dirty="0" err="1" smtClean="0"/>
              <a:t>Pfirsichhaut</a:t>
            </a:r>
            <a:r>
              <a:rPr lang="nl-NL" baseline="0" dirty="0" smtClean="0"/>
              <a:t>” bestaat ook wel in het Duits, maar het betekent net als in het Nederlands ‘perzikhuidje’ (een gave gladde huid).</a:t>
            </a:r>
            <a:endParaRPr lang="en-US" b="1" dirty="0"/>
          </a:p>
        </p:txBody>
      </p:sp>
      <p:sp>
        <p:nvSpPr>
          <p:cNvPr id="4" name="Slide Number Placeholder 3"/>
          <p:cNvSpPr>
            <a:spLocks noGrp="1"/>
          </p:cNvSpPr>
          <p:nvPr>
            <p:ph type="sldNum" sz="quarter" idx="10"/>
          </p:nvPr>
        </p:nvSpPr>
        <p:spPr/>
        <p:txBody>
          <a:bodyPr/>
          <a:lstStyle/>
          <a:p>
            <a:fld id="{7337559D-00B7-47D9-9066-3E17195348DE}" type="slidenum">
              <a:rPr lang="en-US" smtClean="0"/>
              <a:t>3</a:t>
            </a:fld>
            <a:endParaRPr lang="en-US"/>
          </a:p>
        </p:txBody>
      </p:sp>
    </p:spTree>
    <p:extLst>
      <p:ext uri="{BB962C8B-B14F-4D97-AF65-F5344CB8AC3E}">
        <p14:creationId xmlns:p14="http://schemas.microsoft.com/office/powerpoint/2010/main" val="15063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af!</a:t>
            </a:r>
            <a:r>
              <a:rPr lang="nl-NL" baseline="0" dirty="0" smtClean="0"/>
              <a:t> </a:t>
            </a: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4</a:t>
            </a:fld>
            <a:endParaRPr lang="en-US"/>
          </a:p>
        </p:txBody>
      </p:sp>
    </p:spTree>
    <p:extLst>
      <p:ext uri="{BB962C8B-B14F-4D97-AF65-F5344CB8AC3E}">
        <p14:creationId xmlns:p14="http://schemas.microsoft.com/office/powerpoint/2010/main" val="261756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Juiste antwoord:</a:t>
            </a:r>
            <a:r>
              <a:rPr lang="nl-NL" baseline="0" dirty="0" smtClean="0"/>
              <a:t> </a:t>
            </a:r>
            <a:r>
              <a:rPr lang="nl-NL" b="1" baseline="0" dirty="0" smtClean="0"/>
              <a:t>petje op!</a:t>
            </a:r>
            <a:r>
              <a:rPr lang="nl-NL" baseline="0" dirty="0" smtClean="0"/>
              <a:t> Als een Duitser zegt dat hij </a:t>
            </a:r>
            <a:r>
              <a:rPr lang="nl-NL" baseline="0" dirty="0" err="1" smtClean="0"/>
              <a:t>Gassi</a:t>
            </a:r>
            <a:r>
              <a:rPr lang="nl-NL" baseline="0" dirty="0" smtClean="0"/>
              <a:t> </a:t>
            </a:r>
            <a:r>
              <a:rPr lang="nl-NL" baseline="0" dirty="0" err="1" smtClean="0"/>
              <a:t>geht</a:t>
            </a:r>
            <a:r>
              <a:rPr lang="nl-NL" baseline="0" dirty="0" smtClean="0"/>
              <a:t>, dan gaat hij zijn hond uitlaten!</a:t>
            </a:r>
          </a:p>
          <a:p>
            <a:endParaRPr lang="nl-NL" baseline="0"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5</a:t>
            </a:fld>
            <a:endParaRPr lang="en-US"/>
          </a:p>
        </p:txBody>
      </p:sp>
    </p:spTree>
    <p:extLst>
      <p:ext uri="{BB962C8B-B14F-4D97-AF65-F5344CB8AC3E}">
        <p14:creationId xmlns:p14="http://schemas.microsoft.com/office/powerpoint/2010/main" val="227652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af!</a:t>
            </a:r>
            <a:r>
              <a:rPr lang="nl-NL" baseline="0" dirty="0" smtClean="0"/>
              <a:t> Oostenrijkers begroeten doe je door </a:t>
            </a:r>
            <a:r>
              <a:rPr lang="nl-NL" baseline="0" dirty="0" err="1" smtClean="0"/>
              <a:t>Grüß</a:t>
            </a:r>
            <a:r>
              <a:rPr lang="nl-NL" baseline="0" dirty="0" smtClean="0"/>
              <a:t> </a:t>
            </a:r>
            <a:r>
              <a:rPr lang="nl-NL" baseline="0" dirty="0" err="1" smtClean="0"/>
              <a:t>Gott</a:t>
            </a:r>
            <a:r>
              <a:rPr lang="nl-NL" baseline="0" dirty="0" smtClean="0"/>
              <a:t> te zeggen. </a:t>
            </a:r>
            <a:r>
              <a:rPr lang="nl-NL" baseline="0" dirty="0" err="1" smtClean="0"/>
              <a:t>Grüezi</a:t>
            </a:r>
            <a:r>
              <a:rPr lang="nl-NL" baseline="0" dirty="0" smtClean="0"/>
              <a:t> hoort bij de Zwitsers! </a:t>
            </a:r>
          </a:p>
          <a:p>
            <a:endParaRPr lang="en-US" b="1" dirty="0"/>
          </a:p>
        </p:txBody>
      </p:sp>
      <p:sp>
        <p:nvSpPr>
          <p:cNvPr id="4" name="Slide Number Placeholder 3"/>
          <p:cNvSpPr>
            <a:spLocks noGrp="1"/>
          </p:cNvSpPr>
          <p:nvPr>
            <p:ph type="sldNum" sz="quarter" idx="10"/>
          </p:nvPr>
        </p:nvSpPr>
        <p:spPr/>
        <p:txBody>
          <a:bodyPr/>
          <a:lstStyle/>
          <a:p>
            <a:fld id="{7337559D-00B7-47D9-9066-3E17195348DE}" type="slidenum">
              <a:rPr lang="en-US" smtClean="0"/>
              <a:t>6</a:t>
            </a:fld>
            <a:endParaRPr lang="en-US"/>
          </a:p>
        </p:txBody>
      </p:sp>
    </p:spTree>
    <p:extLst>
      <p:ext uri="{BB962C8B-B14F-4D97-AF65-F5344CB8AC3E}">
        <p14:creationId xmlns:p14="http://schemas.microsoft.com/office/powerpoint/2010/main" val="15063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op!</a:t>
            </a:r>
            <a:r>
              <a:rPr lang="nl-NL" baseline="0" dirty="0" smtClean="0"/>
              <a:t> </a:t>
            </a:r>
            <a:r>
              <a:rPr lang="nl-NL" baseline="0" dirty="0" err="1" smtClean="0"/>
              <a:t>Brombeeren</a:t>
            </a:r>
            <a:r>
              <a:rPr lang="nl-NL" baseline="0" dirty="0" smtClean="0"/>
              <a:t> zijn toch echt bramen! Zodra een Duitser het over wilde beren heeft, zijn dit </a:t>
            </a:r>
            <a:r>
              <a:rPr lang="nl-NL" baseline="0" dirty="0" err="1" smtClean="0"/>
              <a:t>Bären</a:t>
            </a:r>
            <a:r>
              <a:rPr lang="nl-NL" baseline="0" dirty="0" smtClean="0"/>
              <a:t>. </a:t>
            </a:r>
          </a:p>
          <a:p>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7</a:t>
            </a:fld>
            <a:endParaRPr lang="en-US"/>
          </a:p>
        </p:txBody>
      </p:sp>
    </p:spTree>
    <p:extLst>
      <p:ext uri="{BB962C8B-B14F-4D97-AF65-F5344CB8AC3E}">
        <p14:creationId xmlns:p14="http://schemas.microsoft.com/office/powerpoint/2010/main" val="235217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Juiste antwoord: </a:t>
            </a:r>
            <a:r>
              <a:rPr lang="nl-NL" b="1" dirty="0" smtClean="0"/>
              <a:t>Petje af! </a:t>
            </a:r>
            <a:r>
              <a:rPr lang="nl-NL" b="0" dirty="0" smtClean="0"/>
              <a:t>Het langste woord uit deze film bestaat uit 9 woorden: (1)</a:t>
            </a:r>
            <a:r>
              <a:rPr lang="nl-NL" b="0" dirty="0" err="1" smtClean="0"/>
              <a:t>Rhabarber</a:t>
            </a:r>
            <a:r>
              <a:rPr lang="nl-NL" b="0" dirty="0" smtClean="0"/>
              <a:t> (2)Barbara (3)Bar (4)</a:t>
            </a:r>
            <a:r>
              <a:rPr lang="nl-NL" b="0" baseline="0" dirty="0" smtClean="0"/>
              <a:t>Barbaren (5)Bart (6)Barbier (7)Bier (8)Bar (9) </a:t>
            </a:r>
            <a:r>
              <a:rPr lang="nl-NL" b="0" baseline="0" dirty="0" err="1" smtClean="0"/>
              <a:t>Bärbel</a:t>
            </a: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8</a:t>
            </a:fld>
            <a:endParaRPr lang="en-US"/>
          </a:p>
        </p:txBody>
      </p:sp>
    </p:spTree>
    <p:extLst>
      <p:ext uri="{BB962C8B-B14F-4D97-AF65-F5344CB8AC3E}">
        <p14:creationId xmlns:p14="http://schemas.microsoft.com/office/powerpoint/2010/main" val="132433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effectLst/>
                <a:latin typeface="+mn-lt"/>
                <a:ea typeface="+mn-ea"/>
                <a:cs typeface="+mn-cs"/>
              </a:rPr>
              <a:t>Juiste antwoord: </a:t>
            </a:r>
            <a:r>
              <a:rPr lang="nl-NL" sz="1200" b="1" i="0" u="none" strike="noStrike" kern="1200" baseline="0" dirty="0" smtClean="0">
                <a:solidFill>
                  <a:schemeClr val="tx1"/>
                </a:solidFill>
                <a:effectLst/>
                <a:latin typeface="+mn-lt"/>
                <a:ea typeface="+mn-ea"/>
                <a:cs typeface="+mn-cs"/>
              </a:rPr>
              <a:t>Petje op! </a:t>
            </a:r>
            <a:r>
              <a:rPr lang="nl-NL" sz="1200" b="0" i="0" u="none" strike="noStrike" kern="1200" baseline="0" dirty="0" smtClean="0">
                <a:solidFill>
                  <a:schemeClr val="tx1"/>
                </a:solidFill>
                <a:effectLst/>
                <a:latin typeface="+mn-lt"/>
                <a:ea typeface="+mn-ea"/>
                <a:cs typeface="+mn-cs"/>
              </a:rPr>
              <a:t>“Alter” is een term die vrienden voor elkaar gebruiken, wat vriend, gast etc. betekent. </a:t>
            </a: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559D-00B7-47D9-9066-3E17195348DE}" type="slidenum">
              <a:rPr lang="en-US" smtClean="0"/>
              <a:t>9</a:t>
            </a:fld>
            <a:endParaRPr lang="en-US"/>
          </a:p>
        </p:txBody>
      </p:sp>
    </p:spTree>
    <p:extLst>
      <p:ext uri="{BB962C8B-B14F-4D97-AF65-F5344CB8AC3E}">
        <p14:creationId xmlns:p14="http://schemas.microsoft.com/office/powerpoint/2010/main" val="225715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29EC3167-9B98-4D25-A90A-AA12E60D9FC9}" type="slidenum">
              <a:rPr lang="nl-NL" altLang="en-US"/>
              <a:pPr>
                <a:defRPr/>
              </a:pPr>
              <a:t>‹#›</a:t>
            </a:fld>
            <a:endParaRPr lang="nl-NL" altLang="en-US"/>
          </a:p>
        </p:txBody>
      </p:sp>
    </p:spTree>
    <p:extLst>
      <p:ext uri="{BB962C8B-B14F-4D97-AF65-F5344CB8AC3E}">
        <p14:creationId xmlns:p14="http://schemas.microsoft.com/office/powerpoint/2010/main" val="210977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AB86228A-688F-49D4-BA33-10759C484E5F}" type="slidenum">
              <a:rPr lang="nl-NL" altLang="en-US"/>
              <a:pPr>
                <a:defRPr/>
              </a:pPr>
              <a:t>‹#›</a:t>
            </a:fld>
            <a:endParaRPr lang="nl-NL" altLang="en-US"/>
          </a:p>
        </p:txBody>
      </p:sp>
    </p:spTree>
    <p:extLst>
      <p:ext uri="{BB962C8B-B14F-4D97-AF65-F5344CB8AC3E}">
        <p14:creationId xmlns:p14="http://schemas.microsoft.com/office/powerpoint/2010/main" val="267980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6B535973-619D-4935-BA8F-FEE234440131}" type="slidenum">
              <a:rPr lang="nl-NL" altLang="en-US"/>
              <a:pPr>
                <a:defRPr/>
              </a:pPr>
              <a:t>‹#›</a:t>
            </a:fld>
            <a:endParaRPr lang="nl-NL" altLang="en-US"/>
          </a:p>
        </p:txBody>
      </p:sp>
    </p:spTree>
    <p:extLst>
      <p:ext uri="{BB962C8B-B14F-4D97-AF65-F5344CB8AC3E}">
        <p14:creationId xmlns:p14="http://schemas.microsoft.com/office/powerpoint/2010/main" val="92792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A4F922B4-3E45-467E-9269-26C91534E259}" type="slidenum">
              <a:rPr lang="nl-NL" altLang="en-US"/>
              <a:pPr>
                <a:defRPr/>
              </a:pPr>
              <a:t>‹#›</a:t>
            </a:fld>
            <a:endParaRPr lang="nl-NL" altLang="en-US"/>
          </a:p>
        </p:txBody>
      </p:sp>
    </p:spTree>
    <p:extLst>
      <p:ext uri="{BB962C8B-B14F-4D97-AF65-F5344CB8AC3E}">
        <p14:creationId xmlns:p14="http://schemas.microsoft.com/office/powerpoint/2010/main" val="252903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83E79E2B-3F8B-43E8-9044-404290A1CA26}" type="slidenum">
              <a:rPr lang="nl-NL" altLang="en-US"/>
              <a:pPr>
                <a:defRPr/>
              </a:pPr>
              <a:t>‹#›</a:t>
            </a:fld>
            <a:endParaRPr lang="nl-NL" altLang="en-US"/>
          </a:p>
        </p:txBody>
      </p:sp>
    </p:spTree>
    <p:extLst>
      <p:ext uri="{BB962C8B-B14F-4D97-AF65-F5344CB8AC3E}">
        <p14:creationId xmlns:p14="http://schemas.microsoft.com/office/powerpoint/2010/main" val="2418488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4FB6B379-E66C-4E29-936C-6B5A5ABC0736}" type="slidenum">
              <a:rPr lang="nl-NL" altLang="en-US"/>
              <a:pPr>
                <a:defRPr/>
              </a:pPr>
              <a:t>‹#›</a:t>
            </a:fld>
            <a:endParaRPr lang="nl-NL" altLang="en-US"/>
          </a:p>
        </p:txBody>
      </p:sp>
    </p:spTree>
    <p:extLst>
      <p:ext uri="{BB962C8B-B14F-4D97-AF65-F5344CB8AC3E}">
        <p14:creationId xmlns:p14="http://schemas.microsoft.com/office/powerpoint/2010/main" val="46461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de-DE" altLang="en-US"/>
          </a:p>
        </p:txBody>
      </p:sp>
      <p:sp>
        <p:nvSpPr>
          <p:cNvPr id="9" name="Footer Placeholder 7"/>
          <p:cNvSpPr>
            <a:spLocks noGrp="1"/>
          </p:cNvSpPr>
          <p:nvPr>
            <p:ph type="ftr" sz="quarter" idx="11"/>
          </p:nvPr>
        </p:nvSpPr>
        <p:spPr/>
        <p:txBody>
          <a:bodyPr/>
          <a:lstStyle>
            <a:lvl1pPr>
              <a:defRPr/>
            </a:lvl1pPr>
          </a:lstStyle>
          <a:p>
            <a:pPr>
              <a:defRPr/>
            </a:pPr>
            <a:endParaRPr lang="de-DE" altLang="en-US"/>
          </a:p>
        </p:txBody>
      </p:sp>
      <p:sp>
        <p:nvSpPr>
          <p:cNvPr id="10" name="Slide Number Placeholder 8"/>
          <p:cNvSpPr>
            <a:spLocks noGrp="1"/>
          </p:cNvSpPr>
          <p:nvPr>
            <p:ph type="sldNum" sz="quarter" idx="12"/>
          </p:nvPr>
        </p:nvSpPr>
        <p:spPr/>
        <p:txBody>
          <a:bodyPr/>
          <a:lstStyle>
            <a:lvl1pPr>
              <a:defRPr/>
            </a:lvl1pPr>
          </a:lstStyle>
          <a:p>
            <a:pPr>
              <a:defRPr/>
            </a:pPr>
            <a:fld id="{54E6F524-7C7B-4DF9-86B0-53E3A1DAEE95}" type="slidenum">
              <a:rPr lang="nl-NL" altLang="en-US"/>
              <a:pPr>
                <a:defRPr/>
              </a:pPr>
              <a:t>‹#›</a:t>
            </a:fld>
            <a:endParaRPr lang="nl-NL" altLang="en-US"/>
          </a:p>
        </p:txBody>
      </p:sp>
    </p:spTree>
    <p:extLst>
      <p:ext uri="{BB962C8B-B14F-4D97-AF65-F5344CB8AC3E}">
        <p14:creationId xmlns:p14="http://schemas.microsoft.com/office/powerpoint/2010/main" val="116799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de-DE" altLang="en-US"/>
          </a:p>
        </p:txBody>
      </p:sp>
      <p:sp>
        <p:nvSpPr>
          <p:cNvPr id="4" name="Footer Placeholder 4"/>
          <p:cNvSpPr>
            <a:spLocks noGrp="1"/>
          </p:cNvSpPr>
          <p:nvPr>
            <p:ph type="ftr" sz="quarter" idx="11"/>
          </p:nvPr>
        </p:nvSpPr>
        <p:spPr/>
        <p:txBody>
          <a:bodyPr/>
          <a:lstStyle>
            <a:lvl1pPr>
              <a:defRPr/>
            </a:lvl1pPr>
          </a:lstStyle>
          <a:p>
            <a:pPr>
              <a:defRPr/>
            </a:pPr>
            <a:endParaRPr lang="de-DE" altLang="en-US"/>
          </a:p>
        </p:txBody>
      </p:sp>
      <p:sp>
        <p:nvSpPr>
          <p:cNvPr id="5" name="Slide Number Placeholder 5"/>
          <p:cNvSpPr>
            <a:spLocks noGrp="1"/>
          </p:cNvSpPr>
          <p:nvPr>
            <p:ph type="sldNum" sz="quarter" idx="12"/>
          </p:nvPr>
        </p:nvSpPr>
        <p:spPr/>
        <p:txBody>
          <a:bodyPr/>
          <a:lstStyle>
            <a:lvl1pPr>
              <a:defRPr/>
            </a:lvl1pPr>
          </a:lstStyle>
          <a:p>
            <a:pPr>
              <a:defRPr/>
            </a:pPr>
            <a:fld id="{84998D3A-8BA5-407B-8E92-5A15E4A75466}" type="slidenum">
              <a:rPr lang="nl-NL" altLang="en-US"/>
              <a:pPr>
                <a:defRPr/>
              </a:pPr>
              <a:t>‹#›</a:t>
            </a:fld>
            <a:endParaRPr lang="nl-NL" altLang="en-US"/>
          </a:p>
        </p:txBody>
      </p:sp>
    </p:spTree>
    <p:extLst>
      <p:ext uri="{BB962C8B-B14F-4D97-AF65-F5344CB8AC3E}">
        <p14:creationId xmlns:p14="http://schemas.microsoft.com/office/powerpoint/2010/main" val="149721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ltLang="en-US"/>
          </a:p>
        </p:txBody>
      </p:sp>
      <p:sp>
        <p:nvSpPr>
          <p:cNvPr id="3" name="Footer Placeholder 4"/>
          <p:cNvSpPr>
            <a:spLocks noGrp="1"/>
          </p:cNvSpPr>
          <p:nvPr>
            <p:ph type="ftr" sz="quarter" idx="11"/>
          </p:nvPr>
        </p:nvSpPr>
        <p:spPr/>
        <p:txBody>
          <a:bodyPr/>
          <a:lstStyle>
            <a:lvl1pPr>
              <a:defRPr/>
            </a:lvl1pPr>
          </a:lstStyle>
          <a:p>
            <a:pPr>
              <a:defRPr/>
            </a:pPr>
            <a:endParaRPr lang="de-DE" altLang="en-US"/>
          </a:p>
        </p:txBody>
      </p:sp>
      <p:sp>
        <p:nvSpPr>
          <p:cNvPr id="4" name="Slide Number Placeholder 5"/>
          <p:cNvSpPr>
            <a:spLocks noGrp="1"/>
          </p:cNvSpPr>
          <p:nvPr>
            <p:ph type="sldNum" sz="quarter" idx="12"/>
          </p:nvPr>
        </p:nvSpPr>
        <p:spPr/>
        <p:txBody>
          <a:bodyPr/>
          <a:lstStyle>
            <a:lvl1pPr>
              <a:defRPr/>
            </a:lvl1pPr>
          </a:lstStyle>
          <a:p>
            <a:pPr>
              <a:defRPr/>
            </a:pPr>
            <a:fld id="{F25252B2-4388-43C6-8B64-9118BFD11C7F}" type="slidenum">
              <a:rPr lang="nl-NL" altLang="en-US"/>
              <a:pPr>
                <a:defRPr/>
              </a:pPr>
              <a:t>‹#›</a:t>
            </a:fld>
            <a:endParaRPr lang="nl-NL" altLang="en-US"/>
          </a:p>
        </p:txBody>
      </p:sp>
    </p:spTree>
    <p:extLst>
      <p:ext uri="{BB962C8B-B14F-4D97-AF65-F5344CB8AC3E}">
        <p14:creationId xmlns:p14="http://schemas.microsoft.com/office/powerpoint/2010/main" val="192044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de-DE" altLang="en-US"/>
          </a:p>
        </p:txBody>
      </p:sp>
      <p:sp>
        <p:nvSpPr>
          <p:cNvPr id="7" name="Footer Placeholder 5"/>
          <p:cNvSpPr>
            <a:spLocks noGrp="1"/>
          </p:cNvSpPr>
          <p:nvPr>
            <p:ph type="ftr" sz="quarter" idx="11"/>
          </p:nvPr>
        </p:nvSpPr>
        <p:spPr/>
        <p:txBody>
          <a:bodyPr/>
          <a:lstStyle>
            <a:lvl1pPr>
              <a:defRPr/>
            </a:lvl1pPr>
          </a:lstStyle>
          <a:p>
            <a:pPr>
              <a:defRPr/>
            </a:pPr>
            <a:endParaRPr lang="de-DE" altLang="en-US"/>
          </a:p>
        </p:txBody>
      </p:sp>
      <p:sp>
        <p:nvSpPr>
          <p:cNvPr id="8" name="Slide Number Placeholder 6"/>
          <p:cNvSpPr>
            <a:spLocks noGrp="1"/>
          </p:cNvSpPr>
          <p:nvPr>
            <p:ph type="sldNum" sz="quarter" idx="12"/>
          </p:nvPr>
        </p:nvSpPr>
        <p:spPr/>
        <p:txBody>
          <a:bodyPr/>
          <a:lstStyle>
            <a:lvl1pPr>
              <a:defRPr/>
            </a:lvl1pPr>
          </a:lstStyle>
          <a:p>
            <a:pPr>
              <a:defRPr/>
            </a:pPr>
            <a:fld id="{9F537A59-D42A-4FAA-AD0F-04CFA54B8636}" type="slidenum">
              <a:rPr lang="nl-NL" altLang="en-US"/>
              <a:pPr>
                <a:defRPr/>
              </a:pPr>
              <a:t>‹#›</a:t>
            </a:fld>
            <a:endParaRPr lang="nl-NL" altLang="en-US"/>
          </a:p>
        </p:txBody>
      </p:sp>
    </p:spTree>
    <p:extLst>
      <p:ext uri="{BB962C8B-B14F-4D97-AF65-F5344CB8AC3E}">
        <p14:creationId xmlns:p14="http://schemas.microsoft.com/office/powerpoint/2010/main" val="1699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37A7B310-B9D8-4CB6-A462-E7B7266A80B9}" type="slidenum">
              <a:rPr lang="nl-NL" altLang="en-US"/>
              <a:pPr>
                <a:defRPr/>
              </a:pPr>
              <a:t>‹#›</a:t>
            </a:fld>
            <a:endParaRPr lang="nl-NL" altLang="en-US"/>
          </a:p>
        </p:txBody>
      </p:sp>
    </p:spTree>
    <p:extLst>
      <p:ext uri="{BB962C8B-B14F-4D97-AF65-F5344CB8AC3E}">
        <p14:creationId xmlns:p14="http://schemas.microsoft.com/office/powerpoint/2010/main" val="4147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latin typeface="Arial"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latin typeface="Arial"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Arial" charset="0"/>
              </a:defRPr>
            </a:lvl1pPr>
          </a:lstStyle>
          <a:p>
            <a:pPr fontAlgn="base">
              <a:spcBef>
                <a:spcPct val="0"/>
              </a:spcBef>
              <a:spcAft>
                <a:spcPct val="0"/>
              </a:spcAft>
              <a:defRPr/>
            </a:pPr>
            <a:endParaRPr lang="de-DE" altLang="en-US">
              <a:latin typeface="Tahoma"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cs typeface="Arial" charset="0"/>
              </a:defRPr>
            </a:lvl1pPr>
          </a:lstStyle>
          <a:p>
            <a:pPr fontAlgn="base">
              <a:spcBef>
                <a:spcPct val="0"/>
              </a:spcBef>
              <a:spcAft>
                <a:spcPct val="0"/>
              </a:spcAft>
              <a:defRPr/>
            </a:pPr>
            <a:endParaRPr lang="de-DE" altLang="en-US">
              <a:latin typeface="Tahoma"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fontAlgn="base">
              <a:spcBef>
                <a:spcPct val="0"/>
              </a:spcBef>
              <a:spcAft>
                <a:spcPct val="0"/>
              </a:spcAft>
              <a:defRPr/>
            </a:pPr>
            <a:fld id="{38BBCFEC-4F40-4564-BD77-06DD0F25A5C9}" type="slidenum">
              <a:rPr lang="nl-NL" altLang="en-US">
                <a:latin typeface="Tahoma" pitchFamily="34" charset="0"/>
                <a:cs typeface="Arial" charset="0"/>
              </a:rPr>
              <a:pPr fontAlgn="base">
                <a:spcBef>
                  <a:spcPct val="0"/>
                </a:spcBef>
                <a:spcAft>
                  <a:spcPct val="0"/>
                </a:spcAft>
                <a:defRPr/>
              </a:pPr>
              <a:t>‹#›</a:t>
            </a:fld>
            <a:endParaRPr lang="nl-NL" altLang="en-US">
              <a:latin typeface="Tahoma" pitchFamily="34" charset="0"/>
              <a:cs typeface="Arial" charset="0"/>
            </a:endParaRPr>
          </a:p>
        </p:txBody>
      </p:sp>
    </p:spTree>
    <p:extLst>
      <p:ext uri="{BB962C8B-B14F-4D97-AF65-F5344CB8AC3E}">
        <p14:creationId xmlns:p14="http://schemas.microsoft.com/office/powerpoint/2010/main" val="286413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P8DRaj730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G62zay3kc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smtClean="0">
                <a:solidFill>
                  <a:schemeClr val="accent1"/>
                </a:solidFill>
                <a:latin typeface="Calibri" panose="020F0502020204030204" pitchFamily="34" charset="0"/>
              </a:rPr>
              <a:t>DUITSE TAALQUIZ</a:t>
            </a:r>
            <a:endParaRPr lang="en-US" b="1" dirty="0">
              <a:solidFill>
                <a:schemeClr val="accent1"/>
              </a:solidFill>
              <a:latin typeface="Calibri" panose="020F0502020204030204" pitchFamily="34" charset="0"/>
            </a:endParaRPr>
          </a:p>
        </p:txBody>
      </p:sp>
      <p:pic>
        <p:nvPicPr>
          <p:cNvPr id="4"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5896368"/>
            <a:ext cx="5760640" cy="646331"/>
          </a:xfrm>
          <a:prstGeom prst="rect">
            <a:avLst/>
          </a:prstGeom>
        </p:spPr>
        <p:txBody>
          <a:bodyPr wrap="square">
            <a:spAutoFit/>
          </a:bodyPr>
          <a:lstStyle/>
          <a:p>
            <a:r>
              <a:rPr lang="de-DE" dirty="0" err="1" smtClean="0">
                <a:solidFill>
                  <a:srgbClr val="FF6600"/>
                </a:solidFill>
                <a:latin typeface="Calibri" panose="020F0502020204030204" pitchFamily="34" charset="0"/>
              </a:rPr>
              <a:t>Aangeboden</a:t>
            </a:r>
            <a:r>
              <a:rPr lang="de-DE" dirty="0" smtClean="0">
                <a:solidFill>
                  <a:srgbClr val="FF6600"/>
                </a:solidFill>
                <a:latin typeface="Calibri" panose="020F0502020204030204" pitchFamily="34" charset="0"/>
              </a:rPr>
              <a:t> </a:t>
            </a:r>
            <a:r>
              <a:rPr lang="de-DE" dirty="0" err="1">
                <a:solidFill>
                  <a:srgbClr val="FF6600"/>
                </a:solidFill>
                <a:latin typeface="Calibri" panose="020F0502020204030204" pitchFamily="34" charset="0"/>
              </a:rPr>
              <a:t>d</a:t>
            </a:r>
            <a:r>
              <a:rPr lang="de-DE" dirty="0" err="1" smtClean="0">
                <a:solidFill>
                  <a:srgbClr val="FF6600"/>
                </a:solidFill>
                <a:latin typeface="Calibri" panose="020F0502020204030204" pitchFamily="34" charset="0"/>
              </a:rPr>
              <a:t>oor</a:t>
            </a:r>
            <a:r>
              <a:rPr lang="de-DE" dirty="0" smtClean="0">
                <a:solidFill>
                  <a:srgbClr val="FF6600"/>
                </a:solidFill>
                <a:latin typeface="Calibri" panose="020F0502020204030204" pitchFamily="34" charset="0"/>
              </a:rPr>
              <a:t> de Actiegroep </a:t>
            </a:r>
            <a:r>
              <a:rPr lang="de-DE" dirty="0">
                <a:solidFill>
                  <a:srgbClr val="FF6600"/>
                </a:solidFill>
                <a:latin typeface="Calibri" panose="020F0502020204030204" pitchFamily="34" charset="0"/>
              </a:rPr>
              <a:t>Duits </a:t>
            </a:r>
            <a:r>
              <a:rPr lang="de-DE" dirty="0" err="1" smtClean="0">
                <a:solidFill>
                  <a:srgbClr val="FF6600"/>
                </a:solidFill>
                <a:latin typeface="Calibri" panose="020F0502020204030204" pitchFamily="34" charset="0"/>
              </a:rPr>
              <a:t>ter</a:t>
            </a:r>
            <a:r>
              <a:rPr lang="de-DE" dirty="0" smtClean="0">
                <a:solidFill>
                  <a:srgbClr val="FF6600"/>
                </a:solidFill>
                <a:latin typeface="Calibri" panose="020F0502020204030204" pitchFamily="34" charset="0"/>
              </a:rPr>
              <a:t> </a:t>
            </a:r>
            <a:r>
              <a:rPr lang="de-DE" dirty="0" err="1" smtClean="0">
                <a:solidFill>
                  <a:srgbClr val="FF6600"/>
                </a:solidFill>
                <a:latin typeface="Calibri" panose="020F0502020204030204" pitchFamily="34" charset="0"/>
              </a:rPr>
              <a:t>gelegenheid</a:t>
            </a:r>
            <a:r>
              <a:rPr lang="de-DE" dirty="0" smtClean="0">
                <a:solidFill>
                  <a:srgbClr val="FF6600"/>
                </a:solidFill>
                <a:latin typeface="Calibri" panose="020F0502020204030204" pitchFamily="34" charset="0"/>
              </a:rPr>
              <a:t> van de </a:t>
            </a:r>
            <a:r>
              <a:rPr lang="de-DE" dirty="0" err="1" smtClean="0">
                <a:solidFill>
                  <a:srgbClr val="FF6600"/>
                </a:solidFill>
                <a:latin typeface="Calibri" panose="020F0502020204030204" pitchFamily="34" charset="0"/>
              </a:rPr>
              <a:t>Europese</a:t>
            </a:r>
            <a:r>
              <a:rPr lang="de-DE" dirty="0" smtClean="0">
                <a:solidFill>
                  <a:srgbClr val="FF6600"/>
                </a:solidFill>
                <a:latin typeface="Calibri" panose="020F0502020204030204" pitchFamily="34" charset="0"/>
              </a:rPr>
              <a:t> Dag van de </a:t>
            </a:r>
            <a:r>
              <a:rPr lang="de-DE" dirty="0" err="1" smtClean="0">
                <a:solidFill>
                  <a:srgbClr val="FF6600"/>
                </a:solidFill>
                <a:latin typeface="Calibri" panose="020F0502020204030204" pitchFamily="34" charset="0"/>
              </a:rPr>
              <a:t>Talen</a:t>
            </a:r>
            <a:r>
              <a:rPr lang="de-DE" dirty="0" smtClean="0">
                <a:solidFill>
                  <a:srgbClr val="FF6600"/>
                </a:solidFill>
                <a:latin typeface="Calibri" panose="020F0502020204030204" pitchFamily="34" charset="0"/>
              </a:rPr>
              <a:t> 2016</a:t>
            </a:r>
            <a:endParaRPr lang="de-DE" dirty="0">
              <a:solidFill>
                <a:srgbClr val="FF6600"/>
              </a:solidFill>
              <a:latin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1357313"/>
            <a:ext cx="54006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6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9</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457200" y="1600200"/>
            <a:ext cx="8229600" cy="1036712"/>
          </a:xfrm>
        </p:spPr>
        <p:txBody>
          <a:bodyPr numCol="1"/>
          <a:lstStyle/>
          <a:p>
            <a:r>
              <a:rPr lang="nl-NL" sz="2800" dirty="0">
                <a:latin typeface="Calibri" panose="020F0502020204030204" pitchFamily="34" charset="0"/>
              </a:rPr>
              <a:t> </a:t>
            </a:r>
            <a:r>
              <a:rPr lang="nl-NL" sz="2800" dirty="0" smtClean="0">
                <a:latin typeface="Calibri" panose="020F0502020204030204" pitchFamily="34" charset="0"/>
              </a:rPr>
              <a:t>Luister naar de eerste 1:16 min. van het lied </a:t>
            </a:r>
            <a:r>
              <a:rPr lang="nl-NL" sz="2800" i="1" dirty="0" smtClean="0">
                <a:latin typeface="Calibri" panose="020F0502020204030204" pitchFamily="34" charset="0"/>
                <a:hlinkClick r:id="rId3"/>
              </a:rPr>
              <a:t>80 Millionen</a:t>
            </a:r>
            <a:r>
              <a:rPr lang="nl-NL" sz="2800" i="1" dirty="0" smtClean="0">
                <a:latin typeface="Calibri" panose="020F0502020204030204" pitchFamily="34" charset="0"/>
              </a:rPr>
              <a:t> </a:t>
            </a:r>
            <a:r>
              <a:rPr lang="nl-NL" sz="2800" dirty="0" smtClean="0">
                <a:latin typeface="Calibri" panose="020F0502020204030204" pitchFamily="34" charset="0"/>
              </a:rPr>
              <a:t>van Max </a:t>
            </a:r>
            <a:r>
              <a:rPr lang="nl-NL" sz="2800" dirty="0" err="1" smtClean="0">
                <a:latin typeface="Calibri" panose="020F0502020204030204" pitchFamily="34" charset="0"/>
              </a:rPr>
              <a:t>Giesinger</a:t>
            </a:r>
            <a:r>
              <a:rPr lang="nl-NL" sz="2800" dirty="0" smtClean="0">
                <a:latin typeface="Calibri" panose="020F0502020204030204" pitchFamily="34" charset="0"/>
              </a:rPr>
              <a:t>. Waar gaat dit over?</a:t>
            </a:r>
          </a:p>
          <a:p>
            <a:endParaRPr lang="nl-NL" dirty="0" smtClean="0">
              <a:latin typeface="Calibri" panose="020F0502020204030204" pitchFamily="34" charset="0"/>
            </a:endParaRPr>
          </a:p>
          <a:p>
            <a:pPr lvl="1"/>
            <a:endParaRPr lang="en-US" dirty="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868" y="2564904"/>
            <a:ext cx="4680520" cy="4136517"/>
          </a:xfrm>
          <a:prstGeom prst="rect">
            <a:avLst/>
          </a:prstGeom>
          <a:noFill/>
        </p:spPr>
        <p:txBody>
          <a:bodyPr wrap="square" rtlCol="0">
            <a:spAutoFit/>
          </a:bodyPr>
          <a:lstStyle/>
          <a:p>
            <a:pPr marL="617537" lvl="1" indent="-342900" eaLnBrk="0" fontAlgn="base" hangingPunct="0">
              <a:spcBef>
                <a:spcPct val="20000"/>
              </a:spcBef>
              <a:spcAft>
                <a:spcPct val="0"/>
              </a:spcAft>
              <a:buClr>
                <a:srgbClr val="F07F09"/>
              </a:buClr>
              <a:buSzPct val="85000"/>
              <a:buFont typeface="Arial" panose="020B0604020202020204" pitchFamily="34" charset="0"/>
              <a:buChar char="•"/>
            </a:pPr>
            <a:r>
              <a:rPr lang="nl-NL" sz="2400" dirty="0">
                <a:solidFill>
                  <a:prstClr val="black"/>
                </a:solidFill>
                <a:latin typeface="Calibri" panose="020F0502020204030204" pitchFamily="34" charset="0"/>
              </a:rPr>
              <a:t>Petje op: </a:t>
            </a:r>
            <a:r>
              <a:rPr lang="nl-NL" sz="2400" i="1" dirty="0" smtClean="0">
                <a:solidFill>
                  <a:prstClr val="black"/>
                </a:solidFill>
                <a:latin typeface="Calibri" panose="020F0502020204030204" pitchFamily="34" charset="0"/>
              </a:rPr>
              <a:t>Duitsland krijgt steeds meer inwoners. Doordat het meisje dat hij leuk vindt naar een grote stad is verhuisd, kan hij haar nu niet meer vinden. </a:t>
            </a:r>
            <a:endParaRPr lang="nl-NL" sz="2400" i="1" dirty="0">
              <a:solidFill>
                <a:prstClr val="black"/>
              </a:solidFill>
              <a:latin typeface="Calibri" panose="020F0502020204030204" pitchFamily="34" charset="0"/>
            </a:endParaRPr>
          </a:p>
          <a:p>
            <a:pPr marL="617537" lvl="1" indent="-342900" eaLnBrk="0" fontAlgn="base" hangingPunct="0">
              <a:spcBef>
                <a:spcPct val="20000"/>
              </a:spcBef>
              <a:spcAft>
                <a:spcPct val="0"/>
              </a:spcAft>
              <a:buClr>
                <a:srgbClr val="F07F09"/>
              </a:buClr>
              <a:buSzPct val="85000"/>
              <a:buFont typeface="Arial" panose="020B0604020202020204" pitchFamily="34" charset="0"/>
              <a:buChar char="•"/>
            </a:pPr>
            <a:r>
              <a:rPr lang="nl-NL" sz="2400" dirty="0" smtClean="0">
                <a:solidFill>
                  <a:prstClr val="black"/>
                </a:solidFill>
                <a:latin typeface="Calibri" panose="020F0502020204030204" pitchFamily="34" charset="0"/>
              </a:rPr>
              <a:t>Petje </a:t>
            </a:r>
            <a:r>
              <a:rPr lang="nl-NL" sz="2400" dirty="0">
                <a:solidFill>
                  <a:prstClr val="black"/>
                </a:solidFill>
                <a:latin typeface="Calibri" panose="020F0502020204030204" pitchFamily="34" charset="0"/>
              </a:rPr>
              <a:t>af: </a:t>
            </a:r>
            <a:r>
              <a:rPr lang="nl-NL" sz="2400" i="1" dirty="0" smtClean="0">
                <a:solidFill>
                  <a:prstClr val="black"/>
                </a:solidFill>
                <a:latin typeface="Calibri" panose="020F0502020204030204" pitchFamily="34" charset="0"/>
              </a:rPr>
              <a:t>Hij vraagt zich af hoe zijn vriendin hem heeft kunnen vinden onder de ruim 80 miljoen inwoners in Duitsland.</a:t>
            </a:r>
            <a:endParaRPr lang="nl-NL" sz="2400" i="1" dirty="0">
              <a:solidFill>
                <a:prstClr val="black"/>
              </a:solidFill>
              <a:latin typeface="Calibri" panose="020F0502020204030204" pitchFamily="34" charset="0"/>
            </a:endParaRPr>
          </a:p>
          <a:p>
            <a:endParaRPr lang="en-US" dirty="0"/>
          </a:p>
        </p:txBody>
      </p:sp>
      <p:sp>
        <p:nvSpPr>
          <p:cNvPr id="6" name="Rectangle 5"/>
          <p:cNvSpPr/>
          <p:nvPr/>
        </p:nvSpPr>
        <p:spPr>
          <a:xfrm>
            <a:off x="4788024" y="5424686"/>
            <a:ext cx="1699504" cy="230832"/>
          </a:xfrm>
          <a:prstGeom prst="rect">
            <a:avLst/>
          </a:prstGeom>
        </p:spPr>
        <p:txBody>
          <a:bodyPr wrap="none">
            <a:spAutoFit/>
          </a:bodyPr>
          <a:lstStyle/>
          <a:p>
            <a:r>
              <a:rPr lang="en-US" sz="900" dirty="0"/>
              <a:t>© </a:t>
            </a:r>
            <a:r>
              <a:rPr lang="en-US" sz="900" dirty="0" smtClean="0"/>
              <a:t>Flickr.com/</a:t>
            </a:r>
            <a:r>
              <a:rPr lang="en-US" sz="900" dirty="0" err="1" smtClean="0"/>
              <a:t>JuliusBeckmann</a:t>
            </a:r>
            <a:endParaRPr lang="en-US" sz="900" dirty="0"/>
          </a:p>
        </p:txBody>
      </p:sp>
      <p:pic>
        <p:nvPicPr>
          <p:cNvPr id="4098" name="Picture 2" descr="C:\Users\ovu32265\Downloads\28413171483_db96baf90f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780928"/>
            <a:ext cx="4139952" cy="264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9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GOKVRAAG</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Jaarlijks studeren er tussen de 250 en 300 studenten Duitse taal en cultuur op Nederlandse universiteiten. Hoe veel Duitse studenten studeerden in 2013-2014 alleen al aan de </a:t>
            </a:r>
            <a:r>
              <a:rPr lang="nl-NL" sz="2800" dirty="0" err="1" smtClean="0">
                <a:latin typeface="Calibri" panose="020F0502020204030204" pitchFamily="34" charset="0"/>
              </a:rPr>
              <a:t>Universität</a:t>
            </a:r>
            <a:r>
              <a:rPr lang="nl-NL" sz="2800" dirty="0" smtClean="0">
                <a:latin typeface="Calibri" panose="020F0502020204030204" pitchFamily="34" charset="0"/>
              </a:rPr>
              <a:t> Münster Nederlandse taal en cultuur?</a:t>
            </a:r>
            <a:endParaRPr lang="nl-NL" dirty="0">
              <a:latin typeface="Calibri" panose="020F0502020204030204" pitchFamily="34" charset="0"/>
            </a:endParaRPr>
          </a:p>
          <a:p>
            <a:pPr lvl="1"/>
            <a:endParaRPr lang="nl-NL" sz="2400" dirty="0" smtClean="0">
              <a:latin typeface="Calibri" panose="020F0502020204030204" pitchFamily="34" charset="0"/>
            </a:endParaRPr>
          </a:p>
          <a:p>
            <a:pPr lvl="1"/>
            <a:r>
              <a:rPr lang="nl-NL" sz="2400" dirty="0" smtClean="0">
                <a:latin typeface="Calibri" panose="020F0502020204030204" pitchFamily="34" charset="0"/>
              </a:rPr>
              <a:t>Antwoord: </a:t>
            </a:r>
            <a:r>
              <a:rPr lang="nl-NL" sz="5400" dirty="0" smtClean="0">
                <a:latin typeface="Calibri" panose="020F0502020204030204" pitchFamily="34" charset="0"/>
              </a:rPr>
              <a:t>4</a:t>
            </a:r>
            <a:r>
              <a:rPr lang="nl-NL" sz="5400" dirty="0" smtClean="0">
                <a:solidFill>
                  <a:srgbClr val="FF0000"/>
                </a:solidFill>
                <a:latin typeface="Calibri" panose="020F0502020204030204" pitchFamily="34" charset="0"/>
              </a:rPr>
              <a:t>3</a:t>
            </a:r>
            <a:r>
              <a:rPr lang="nl-NL" sz="5400" dirty="0" smtClean="0">
                <a:solidFill>
                  <a:srgbClr val="FFCC00"/>
                </a:solidFill>
                <a:latin typeface="Calibri" panose="020F0502020204030204" pitchFamily="34" charset="0"/>
              </a:rPr>
              <a:t>0</a:t>
            </a:r>
            <a:r>
              <a:rPr lang="nl-NL" sz="5400" dirty="0" smtClean="0">
                <a:latin typeface="Calibri" panose="020F0502020204030204" pitchFamily="34" charset="0"/>
              </a:rPr>
              <a:t>!</a:t>
            </a:r>
            <a:endParaRPr lang="nl-NL" sz="5400" dirty="0"/>
          </a:p>
          <a:p>
            <a:endParaRPr lang="en-US" dirty="0" smtClean="0"/>
          </a:p>
          <a:p>
            <a:pPr marL="274637" lvl="1" indent="0">
              <a:buNone/>
            </a:pPr>
            <a:endParaRPr lang="nl-NL" dirty="0" smtClean="0"/>
          </a:p>
        </p:txBody>
      </p:sp>
    </p:spTree>
    <p:extLst>
      <p:ext uri="{BB962C8B-B14F-4D97-AF65-F5344CB8AC3E}">
        <p14:creationId xmlns:p14="http://schemas.microsoft.com/office/powerpoint/2010/main" val="1779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95536" y="1412776"/>
            <a:ext cx="8229600" cy="990600"/>
          </a:xfrm>
        </p:spPr>
        <p:txBody>
          <a:bodyPr>
            <a:normAutofit/>
          </a:bodyPr>
          <a:lstStyle/>
          <a:p>
            <a:pPr algn="ctr" eaLnBrk="1" fontAlgn="auto" hangingPunct="1">
              <a:spcAft>
                <a:spcPts val="0"/>
              </a:spcAft>
              <a:defRPr/>
            </a:pPr>
            <a:r>
              <a:rPr lang="de-DE" sz="4800" b="1" dirty="0" smtClean="0">
                <a:solidFill>
                  <a:schemeClr val="accent1"/>
                </a:solidFill>
                <a:latin typeface="+mn-lt"/>
                <a:ea typeface="+mn-ea"/>
                <a:cs typeface="+mn-cs"/>
              </a:rPr>
              <a:t>Vielen Dank!</a:t>
            </a:r>
            <a:endParaRPr lang="de-DE" sz="4800" b="1" dirty="0">
              <a:solidFill>
                <a:schemeClr val="accent1"/>
              </a:solidFill>
              <a:latin typeface="+mn-lt"/>
              <a:ea typeface="+mn-ea"/>
              <a:cs typeface="+mn-cs"/>
            </a:endParaRPr>
          </a:p>
        </p:txBody>
      </p:sp>
      <p:pic>
        <p:nvPicPr>
          <p:cNvPr id="43012"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476250"/>
            <a:ext cx="1968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420888"/>
            <a:ext cx="25971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79512" y="2660722"/>
            <a:ext cx="3661580" cy="338554"/>
          </a:xfrm>
          <a:prstGeom prst="rect">
            <a:avLst/>
          </a:prstGeom>
          <a:noFill/>
        </p:spPr>
        <p:txBody>
          <a:bodyPr wrap="none" rtlCol="0">
            <a:spAutoFit/>
          </a:bodyPr>
          <a:lstStyle/>
          <a:p>
            <a:r>
              <a:rPr lang="de-DE" sz="1600" dirty="0" err="1" smtClean="0">
                <a:solidFill>
                  <a:srgbClr val="404040"/>
                </a:solidFill>
                <a:latin typeface="+mn-lt"/>
              </a:rPr>
              <a:t>Deze</a:t>
            </a:r>
            <a:r>
              <a:rPr lang="de-DE" sz="1600" dirty="0" smtClean="0">
                <a:solidFill>
                  <a:srgbClr val="404040"/>
                </a:solidFill>
                <a:latin typeface="+mn-lt"/>
              </a:rPr>
              <a:t> </a:t>
            </a:r>
            <a:r>
              <a:rPr lang="de-DE" sz="1600" dirty="0" err="1" smtClean="0">
                <a:solidFill>
                  <a:srgbClr val="404040"/>
                </a:solidFill>
                <a:latin typeface="+mn-lt"/>
              </a:rPr>
              <a:t>quiz</a:t>
            </a:r>
            <a:r>
              <a:rPr lang="de-DE" sz="1600" dirty="0" smtClean="0">
                <a:solidFill>
                  <a:srgbClr val="404040"/>
                </a:solidFill>
                <a:latin typeface="+mn-lt"/>
              </a:rPr>
              <a:t> </a:t>
            </a:r>
            <a:r>
              <a:rPr lang="de-DE" sz="1600" dirty="0" err="1" smtClean="0">
                <a:solidFill>
                  <a:srgbClr val="404040"/>
                </a:solidFill>
                <a:latin typeface="+mn-lt"/>
              </a:rPr>
              <a:t>werd</a:t>
            </a:r>
            <a:r>
              <a:rPr lang="de-DE" sz="1600" dirty="0" smtClean="0">
                <a:solidFill>
                  <a:srgbClr val="404040"/>
                </a:solidFill>
                <a:latin typeface="+mn-lt"/>
              </a:rPr>
              <a:t> </a:t>
            </a:r>
            <a:r>
              <a:rPr lang="de-DE" sz="1600" dirty="0" err="1" smtClean="0">
                <a:solidFill>
                  <a:srgbClr val="404040"/>
                </a:solidFill>
                <a:latin typeface="+mn-lt"/>
              </a:rPr>
              <a:t>aangeboden</a:t>
            </a:r>
            <a:r>
              <a:rPr lang="de-DE" sz="1600" dirty="0" smtClean="0">
                <a:solidFill>
                  <a:srgbClr val="404040"/>
                </a:solidFill>
                <a:latin typeface="+mn-lt"/>
              </a:rPr>
              <a:t> </a:t>
            </a:r>
            <a:r>
              <a:rPr lang="de-DE" sz="1600" dirty="0" err="1" smtClean="0">
                <a:solidFill>
                  <a:srgbClr val="404040"/>
                </a:solidFill>
                <a:latin typeface="+mn-lt"/>
              </a:rPr>
              <a:t>door</a:t>
            </a:r>
            <a:r>
              <a:rPr lang="de-DE" sz="1600" dirty="0" smtClean="0">
                <a:solidFill>
                  <a:srgbClr val="404040"/>
                </a:solidFill>
                <a:latin typeface="+mn-lt"/>
              </a:rPr>
              <a:t> de  </a:t>
            </a:r>
            <a:endParaRPr lang="de-DE" sz="1600" dirty="0">
              <a:solidFill>
                <a:srgbClr val="404040"/>
              </a:solidFill>
              <a:latin typeface="+mn-lt"/>
            </a:endParaRPr>
          </a:p>
        </p:txBody>
      </p:sp>
      <p:sp>
        <p:nvSpPr>
          <p:cNvPr id="4" name="Textfeld 3"/>
          <p:cNvSpPr txBox="1"/>
          <p:nvPr/>
        </p:nvSpPr>
        <p:spPr>
          <a:xfrm>
            <a:off x="323528" y="4078255"/>
            <a:ext cx="4104456" cy="2338076"/>
          </a:xfrm>
          <a:prstGeom prst="rect">
            <a:avLst/>
          </a:prstGeom>
          <a:noFill/>
        </p:spPr>
        <p:txBody>
          <a:bodyPr wrap="square" rtlCol="0">
            <a:spAutoFit/>
          </a:bodyPr>
          <a:lstStyle/>
          <a:p>
            <a:pPr>
              <a:lnSpc>
                <a:spcPct val="114000"/>
              </a:lnSpc>
            </a:pPr>
            <a:r>
              <a:rPr lang="de-DE" sz="1600" dirty="0" smtClean="0">
                <a:solidFill>
                  <a:srgbClr val="404040"/>
                </a:solidFill>
                <a:latin typeface="+mn-lt"/>
              </a:rPr>
              <a:t>De </a:t>
            </a:r>
            <a:r>
              <a:rPr lang="de-DE" sz="1600" b="1" dirty="0" err="1" smtClean="0">
                <a:solidFill>
                  <a:schemeClr val="accent1"/>
                </a:solidFill>
                <a:latin typeface="+mn-lt"/>
              </a:rPr>
              <a:t>Actie</a:t>
            </a:r>
            <a:r>
              <a:rPr lang="de-DE" sz="1600" b="1" dirty="0" err="1" smtClean="0">
                <a:solidFill>
                  <a:srgbClr val="F07F09"/>
                </a:solidFill>
                <a:latin typeface="+mn-lt"/>
              </a:rPr>
              <a:t>gro</a:t>
            </a:r>
            <a:r>
              <a:rPr lang="de-DE" sz="1600" b="1" dirty="0" err="1" smtClean="0">
                <a:solidFill>
                  <a:schemeClr val="accent1"/>
                </a:solidFill>
                <a:latin typeface="+mn-lt"/>
              </a:rPr>
              <a:t>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dirty="0" smtClean="0">
                <a:solidFill>
                  <a:schemeClr val="accent1"/>
                </a:solidFill>
                <a:latin typeface="+mn-lt"/>
              </a:rPr>
              <a:t> </a:t>
            </a:r>
            <a:r>
              <a:rPr lang="de-DE" sz="1600" dirty="0" err="1" smtClean="0">
                <a:solidFill>
                  <a:srgbClr val="404040"/>
                </a:solidFill>
                <a:latin typeface="+mn-lt"/>
              </a:rPr>
              <a:t>is</a:t>
            </a:r>
            <a:r>
              <a:rPr lang="de-DE" sz="1600" dirty="0" smtClean="0">
                <a:solidFill>
                  <a:srgbClr val="404040"/>
                </a:solidFill>
                <a:latin typeface="+mn-lt"/>
              </a:rPr>
              <a:t> </a:t>
            </a:r>
            <a:r>
              <a:rPr lang="de-DE" sz="1600" dirty="0" err="1" smtClean="0">
                <a:solidFill>
                  <a:srgbClr val="404040"/>
                </a:solidFill>
                <a:latin typeface="+mn-lt"/>
              </a:rPr>
              <a:t>een</a:t>
            </a:r>
            <a:r>
              <a:rPr lang="de-DE" sz="1600" dirty="0" smtClean="0">
                <a:solidFill>
                  <a:srgbClr val="404040"/>
                </a:solidFill>
                <a:latin typeface="+mn-lt"/>
              </a:rPr>
              <a:t> </a:t>
            </a:r>
            <a:r>
              <a:rPr lang="de-DE" sz="1600" dirty="0" err="1" smtClean="0">
                <a:solidFill>
                  <a:srgbClr val="404040"/>
                </a:solidFill>
                <a:latin typeface="+mn-lt"/>
              </a:rPr>
              <a:t>initiatief</a:t>
            </a:r>
            <a:r>
              <a:rPr lang="de-DE" sz="1600" dirty="0" smtClean="0">
                <a:solidFill>
                  <a:srgbClr val="404040"/>
                </a:solidFill>
                <a:latin typeface="+mn-lt"/>
              </a:rPr>
              <a:t> </a:t>
            </a:r>
            <a:r>
              <a:rPr lang="de-DE" sz="1600" dirty="0" err="1" smtClean="0">
                <a:solidFill>
                  <a:srgbClr val="404040"/>
                </a:solidFill>
                <a:latin typeface="+mn-lt"/>
              </a:rPr>
              <a:t>dat</a:t>
            </a:r>
            <a:r>
              <a:rPr lang="de-DE" sz="1600" dirty="0" smtClean="0">
                <a:solidFill>
                  <a:srgbClr val="404040"/>
                </a:solidFill>
                <a:latin typeface="+mn-lt"/>
              </a:rPr>
              <a:t> </a:t>
            </a:r>
            <a:r>
              <a:rPr lang="de-DE" sz="1600" dirty="0" err="1" smtClean="0">
                <a:solidFill>
                  <a:srgbClr val="404040"/>
                </a:solidFill>
                <a:latin typeface="+mn-lt"/>
              </a:rPr>
              <a:t>zich</a:t>
            </a:r>
            <a:r>
              <a:rPr lang="de-DE" sz="1600" dirty="0" smtClean="0">
                <a:solidFill>
                  <a:srgbClr val="404040"/>
                </a:solidFill>
                <a:latin typeface="+mn-lt"/>
              </a:rPr>
              <a:t> </a:t>
            </a:r>
            <a:r>
              <a:rPr lang="de-DE" sz="1600" dirty="0" err="1" smtClean="0">
                <a:solidFill>
                  <a:srgbClr val="404040"/>
                </a:solidFill>
                <a:latin typeface="+mn-lt"/>
              </a:rPr>
              <a:t>inzet</a:t>
            </a:r>
            <a:r>
              <a:rPr lang="de-DE" sz="1600" dirty="0" smtClean="0">
                <a:solidFill>
                  <a:srgbClr val="404040"/>
                </a:solidFill>
                <a:latin typeface="+mn-lt"/>
              </a:rPr>
              <a:t> </a:t>
            </a:r>
            <a:r>
              <a:rPr lang="de-DE" sz="1600" dirty="0" err="1" smtClean="0">
                <a:solidFill>
                  <a:srgbClr val="404040"/>
                </a:solidFill>
                <a:latin typeface="+mn-lt"/>
              </a:rPr>
              <a:t>voor</a:t>
            </a:r>
            <a:r>
              <a:rPr lang="de-DE" sz="1600" dirty="0" smtClean="0">
                <a:solidFill>
                  <a:srgbClr val="404040"/>
                </a:solidFill>
                <a:latin typeface="+mn-lt"/>
              </a:rPr>
              <a:t> </a:t>
            </a:r>
            <a:r>
              <a:rPr lang="de-DE" sz="1600" dirty="0" err="1" smtClean="0">
                <a:solidFill>
                  <a:srgbClr val="404040"/>
                </a:solidFill>
                <a:latin typeface="+mn-lt"/>
              </a:rPr>
              <a:t>een</a:t>
            </a:r>
            <a:r>
              <a:rPr lang="de-DE" sz="1600" dirty="0" smtClean="0">
                <a:solidFill>
                  <a:srgbClr val="404040"/>
                </a:solidFill>
                <a:latin typeface="+mn-lt"/>
              </a:rPr>
              <a:t> </a:t>
            </a:r>
            <a:r>
              <a:rPr lang="de-DE" sz="1600" dirty="0" err="1" smtClean="0">
                <a:solidFill>
                  <a:srgbClr val="404040"/>
                </a:solidFill>
                <a:latin typeface="+mn-lt"/>
              </a:rPr>
              <a:t>sterkere</a:t>
            </a:r>
            <a:r>
              <a:rPr lang="de-DE" sz="1600" dirty="0" smtClean="0">
                <a:solidFill>
                  <a:srgbClr val="404040"/>
                </a:solidFill>
                <a:latin typeface="+mn-lt"/>
              </a:rPr>
              <a:t> </a:t>
            </a:r>
            <a:r>
              <a:rPr lang="de-DE" sz="1600" dirty="0" err="1" smtClean="0">
                <a:solidFill>
                  <a:srgbClr val="404040"/>
                </a:solidFill>
                <a:latin typeface="+mn-lt"/>
              </a:rPr>
              <a:t>positie</a:t>
            </a:r>
            <a:r>
              <a:rPr lang="de-DE" sz="1600" dirty="0" smtClean="0">
                <a:solidFill>
                  <a:srgbClr val="404040"/>
                </a:solidFill>
                <a:latin typeface="+mn-lt"/>
              </a:rPr>
              <a:t> van de </a:t>
            </a:r>
            <a:r>
              <a:rPr lang="de-DE" sz="1600" b="1" dirty="0" err="1" smtClean="0">
                <a:solidFill>
                  <a:srgbClr val="F07F09"/>
                </a:solidFill>
              </a:rPr>
              <a:t>Duitse</a:t>
            </a:r>
            <a:r>
              <a:rPr lang="de-DE" sz="1600" b="1" dirty="0">
                <a:solidFill>
                  <a:srgbClr val="F07F09"/>
                </a:solidFill>
              </a:rPr>
              <a:t> </a:t>
            </a:r>
            <a:r>
              <a:rPr lang="de-DE" sz="1600" b="1" dirty="0" err="1" smtClean="0">
                <a:solidFill>
                  <a:srgbClr val="F07F09"/>
                </a:solidFill>
              </a:rPr>
              <a:t>taal</a:t>
            </a:r>
            <a:r>
              <a:rPr lang="de-DE" sz="1600" b="1" dirty="0" smtClean="0">
                <a:solidFill>
                  <a:srgbClr val="F07F09"/>
                </a:solidFill>
              </a:rPr>
              <a:t> </a:t>
            </a:r>
            <a:r>
              <a:rPr lang="de-DE" sz="1600" dirty="0" smtClean="0">
                <a:solidFill>
                  <a:srgbClr val="404040"/>
                </a:solidFill>
              </a:rPr>
              <a:t>in </a:t>
            </a:r>
            <a:r>
              <a:rPr lang="de-DE" sz="1600" dirty="0" err="1" smtClean="0">
                <a:solidFill>
                  <a:srgbClr val="404040"/>
                </a:solidFill>
              </a:rPr>
              <a:t>het</a:t>
            </a:r>
            <a:r>
              <a:rPr lang="de-DE" sz="1600" dirty="0" smtClean="0">
                <a:solidFill>
                  <a:srgbClr val="404040"/>
                </a:solidFill>
              </a:rPr>
              <a:t> </a:t>
            </a:r>
            <a:r>
              <a:rPr lang="de-DE" sz="1600" dirty="0" err="1" smtClean="0">
                <a:solidFill>
                  <a:srgbClr val="404040"/>
                </a:solidFill>
              </a:rPr>
              <a:t>Nederlands</a:t>
            </a:r>
            <a:r>
              <a:rPr lang="de-DE" sz="1600" dirty="0" smtClean="0">
                <a:solidFill>
                  <a:srgbClr val="404040"/>
                </a:solidFill>
              </a:rPr>
              <a:t> </a:t>
            </a:r>
            <a:r>
              <a:rPr lang="de-DE" sz="1600" dirty="0" err="1" smtClean="0">
                <a:solidFill>
                  <a:srgbClr val="404040"/>
                </a:solidFill>
              </a:rPr>
              <a:t>onderwijs</a:t>
            </a:r>
            <a:r>
              <a:rPr lang="de-DE" sz="1600" dirty="0" smtClean="0">
                <a:solidFill>
                  <a:srgbClr val="404040"/>
                </a:solidFill>
              </a:rPr>
              <a:t>. De </a:t>
            </a:r>
            <a:r>
              <a:rPr lang="de-DE" sz="1600" b="1" dirty="0" err="1" smtClean="0">
                <a:solidFill>
                  <a:schemeClr val="accent1"/>
                </a:solidFill>
                <a:latin typeface="+mn-lt"/>
              </a:rPr>
              <a:t>Actiegroep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b="1" dirty="0" smtClean="0">
                <a:solidFill>
                  <a:schemeClr val="accent1"/>
                </a:solidFill>
                <a:latin typeface="+mn-lt"/>
              </a:rPr>
              <a:t> </a:t>
            </a:r>
            <a:r>
              <a:rPr lang="de-DE" sz="1600" dirty="0" err="1" smtClean="0">
                <a:solidFill>
                  <a:srgbClr val="404040"/>
                </a:solidFill>
                <a:latin typeface="+mn-lt"/>
              </a:rPr>
              <a:t>bestaat</a:t>
            </a:r>
            <a:r>
              <a:rPr lang="de-DE" sz="1600" dirty="0" smtClean="0">
                <a:solidFill>
                  <a:srgbClr val="404040"/>
                </a:solidFill>
                <a:latin typeface="+mn-lt"/>
              </a:rPr>
              <a:t> </a:t>
            </a:r>
            <a:r>
              <a:rPr lang="de-DE" sz="1600" dirty="0" err="1" smtClean="0">
                <a:solidFill>
                  <a:srgbClr val="404040"/>
                </a:solidFill>
                <a:latin typeface="+mn-lt"/>
              </a:rPr>
              <a:t>uit</a:t>
            </a:r>
            <a:r>
              <a:rPr lang="de-DE" sz="1600" dirty="0" smtClean="0">
                <a:solidFill>
                  <a:srgbClr val="404040"/>
                </a:solidFill>
                <a:latin typeface="+mn-lt"/>
              </a:rPr>
              <a:t> de </a:t>
            </a:r>
            <a:r>
              <a:rPr lang="de-DE" sz="1600" dirty="0" err="1" smtClean="0">
                <a:solidFill>
                  <a:srgbClr val="404040"/>
                </a:solidFill>
                <a:latin typeface="+mn-lt"/>
              </a:rPr>
              <a:t>Duitse</a:t>
            </a:r>
            <a:r>
              <a:rPr lang="de-DE" sz="1600" dirty="0" smtClean="0">
                <a:solidFill>
                  <a:srgbClr val="404040"/>
                </a:solidFill>
                <a:latin typeface="+mn-lt"/>
              </a:rPr>
              <a:t> Ambassade Den Haag, </a:t>
            </a:r>
            <a:r>
              <a:rPr lang="de-DE" sz="1600" dirty="0" err="1" smtClean="0">
                <a:solidFill>
                  <a:srgbClr val="404040"/>
                </a:solidFill>
                <a:latin typeface="+mn-lt"/>
              </a:rPr>
              <a:t>het</a:t>
            </a:r>
            <a:r>
              <a:rPr lang="de-DE" sz="1600" dirty="0" smtClean="0">
                <a:solidFill>
                  <a:srgbClr val="404040"/>
                </a:solidFill>
                <a:latin typeface="+mn-lt"/>
              </a:rPr>
              <a:t> Goethe-Institut Niederlande, </a:t>
            </a:r>
            <a:r>
              <a:rPr lang="de-DE" sz="1600" dirty="0" err="1" smtClean="0">
                <a:solidFill>
                  <a:srgbClr val="404040"/>
                </a:solidFill>
                <a:latin typeface="+mn-lt"/>
              </a:rPr>
              <a:t>het</a:t>
            </a:r>
            <a:r>
              <a:rPr lang="de-DE" sz="1600" dirty="0" smtClean="0">
                <a:solidFill>
                  <a:srgbClr val="404040"/>
                </a:solidFill>
                <a:latin typeface="+mn-lt"/>
              </a:rPr>
              <a:t> </a:t>
            </a:r>
            <a:r>
              <a:rPr lang="de-DE" sz="1600" dirty="0" err="1" smtClean="0">
                <a:solidFill>
                  <a:srgbClr val="404040"/>
                </a:solidFill>
                <a:latin typeface="+mn-lt"/>
              </a:rPr>
              <a:t>Duitsland</a:t>
            </a:r>
            <a:r>
              <a:rPr lang="de-DE" sz="1600" dirty="0">
                <a:solidFill>
                  <a:srgbClr val="404040"/>
                </a:solidFill>
                <a:latin typeface="+mn-lt"/>
              </a:rPr>
              <a:t> </a:t>
            </a:r>
            <a:r>
              <a:rPr lang="de-DE" sz="1600" dirty="0" err="1" smtClean="0">
                <a:solidFill>
                  <a:srgbClr val="404040"/>
                </a:solidFill>
                <a:latin typeface="+mn-lt"/>
              </a:rPr>
              <a:t>Instituut</a:t>
            </a:r>
            <a:r>
              <a:rPr lang="de-DE" sz="1600" dirty="0" smtClean="0">
                <a:solidFill>
                  <a:srgbClr val="404040"/>
                </a:solidFill>
                <a:latin typeface="+mn-lt"/>
              </a:rPr>
              <a:t> Amsterdam en de </a:t>
            </a:r>
            <a:r>
              <a:rPr lang="de-DE" sz="1600" dirty="0" err="1" smtClean="0">
                <a:solidFill>
                  <a:srgbClr val="404040"/>
                </a:solidFill>
                <a:latin typeface="+mn-lt"/>
              </a:rPr>
              <a:t>Duits-Nederlandse</a:t>
            </a:r>
            <a:r>
              <a:rPr lang="de-DE" sz="1600" dirty="0" smtClean="0">
                <a:solidFill>
                  <a:srgbClr val="404040"/>
                </a:solidFill>
                <a:latin typeface="+mn-lt"/>
              </a:rPr>
              <a:t> </a:t>
            </a:r>
            <a:r>
              <a:rPr lang="de-DE" sz="1600" dirty="0" err="1" smtClean="0">
                <a:solidFill>
                  <a:srgbClr val="404040"/>
                </a:solidFill>
                <a:latin typeface="+mn-lt"/>
              </a:rPr>
              <a:t>Handelskamer</a:t>
            </a:r>
            <a:r>
              <a:rPr lang="de-DE" sz="1600" dirty="0" smtClean="0">
                <a:solidFill>
                  <a:srgbClr val="404040"/>
                </a:solidFill>
                <a:latin typeface="+mn-lt"/>
              </a:rPr>
              <a:t>. </a:t>
            </a:r>
            <a:endParaRPr lang="de-DE" sz="1600" dirty="0">
              <a:solidFill>
                <a:srgbClr val="404040"/>
              </a:solidFill>
              <a:latin typeface="+mn-lt"/>
            </a:endParaRPr>
          </a:p>
        </p:txBody>
      </p:sp>
      <p:pic>
        <p:nvPicPr>
          <p:cNvPr id="15" name="Picture 2" descr="V:\Sprache\Mach-Mit -Mobil\Logos\Den_Haag_deut_o_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87" t="12586" r="9905" b="13852"/>
          <a:stretch/>
        </p:blipFill>
        <p:spPr bwMode="auto">
          <a:xfrm>
            <a:off x="6807889" y="4473034"/>
            <a:ext cx="1972268" cy="7561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284857" y="5534856"/>
            <a:ext cx="1519391" cy="7744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V:\Sprache\Mach-Mit -Mobil\Logos\GI_Logo_vertical_green_s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4302361"/>
            <a:ext cx="607193" cy="97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47157"/>
          <a:stretch/>
        </p:blipFill>
        <p:spPr bwMode="auto">
          <a:xfrm>
            <a:off x="7020272" y="5527521"/>
            <a:ext cx="1740627" cy="93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611" y="1782688"/>
            <a:ext cx="8229600" cy="4876800"/>
          </a:xfrm>
        </p:spPr>
        <p:txBody>
          <a:bodyPr/>
          <a:lstStyle/>
          <a:p>
            <a:r>
              <a:rPr lang="nl-NL" sz="2800" dirty="0" smtClean="0">
                <a:latin typeface="Calibri" panose="020F0502020204030204" pitchFamily="34" charset="0"/>
              </a:rPr>
              <a:t>Duits is de meest gesproken moedertaal in Europa</a:t>
            </a:r>
          </a:p>
          <a:p>
            <a:endParaRPr lang="nl-NL" sz="2800" dirty="0" smtClean="0">
              <a:latin typeface="Calibri" panose="020F0502020204030204" pitchFamily="34" charset="0"/>
            </a:endParaRPr>
          </a:p>
          <a:p>
            <a:endParaRPr lang="nl-NL" sz="2800" dirty="0">
              <a:latin typeface="Calibri" panose="020F0502020204030204" pitchFamily="34" charset="0"/>
            </a:endParaRPr>
          </a:p>
          <a:p>
            <a:pPr lvl="1"/>
            <a:r>
              <a:rPr lang="nl-NL" sz="2400" dirty="0" smtClean="0">
                <a:latin typeface="Calibri" panose="020F0502020204030204" pitchFamily="34" charset="0"/>
              </a:rPr>
              <a:t>Petje op: </a:t>
            </a:r>
            <a:r>
              <a:rPr lang="nl-NL" sz="2400" i="1" dirty="0" smtClean="0">
                <a:latin typeface="Calibri" panose="020F0502020204030204" pitchFamily="34" charset="0"/>
              </a:rPr>
              <a:t>waar</a:t>
            </a:r>
          </a:p>
          <a:p>
            <a:pPr lvl="1"/>
            <a:r>
              <a:rPr lang="nl-NL" sz="2400" dirty="0" smtClean="0">
                <a:latin typeface="Calibri" panose="020F0502020204030204" pitchFamily="34" charset="0"/>
              </a:rPr>
              <a:t>Petje af: </a:t>
            </a:r>
            <a:r>
              <a:rPr lang="nl-NL" sz="2400" i="1" dirty="0" smtClean="0">
                <a:latin typeface="Calibri" panose="020F0502020204030204" pitchFamily="34" charset="0"/>
              </a:rPr>
              <a:t>niet waar </a:t>
            </a:r>
          </a:p>
          <a:p>
            <a:pPr lvl="1"/>
            <a:endParaRPr lang="nl-NL" sz="2400" dirty="0">
              <a:latin typeface="Calibri" panose="020F0502020204030204" pitchFamily="34" charset="0"/>
            </a:endParaRPr>
          </a:p>
          <a:p>
            <a:pPr lvl="1"/>
            <a:endParaRPr lang="nl-NL" sz="2400" dirty="0" smtClean="0">
              <a:latin typeface="Calibri" panose="020F0502020204030204" pitchFamily="34" charset="0"/>
            </a:endParaRPr>
          </a:p>
          <a:p>
            <a:pPr marL="274637" lvl="1" indent="0">
              <a:buNone/>
            </a:pPr>
            <a:endParaRPr lang="en-US" sz="2400" dirty="0">
              <a:latin typeface="Calibri" panose="020F0502020204030204" pitchFamily="34" charset="0"/>
            </a:endParaRPr>
          </a:p>
        </p:txBody>
      </p:sp>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1</a:t>
            </a:r>
            <a:endParaRPr lang="en-US" dirty="0">
              <a:solidFill>
                <a:schemeClr val="accent1"/>
              </a:solidFill>
              <a:latin typeface="Calibri" panose="020F0502020204030204" pitchFamily="34" charset="0"/>
            </a:endParaRPr>
          </a:p>
        </p:txBody>
      </p:sp>
      <p:pic>
        <p:nvPicPr>
          <p:cNvPr id="16"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p:nvPr/>
        </p:nvSpPr>
        <p:spPr>
          <a:xfrm>
            <a:off x="4728958" y="6222862"/>
            <a:ext cx="259228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 </a:t>
            </a:r>
            <a:r>
              <a:rPr lang="en-US" sz="800" dirty="0" smtClean="0">
                <a:solidFill>
                  <a:schemeClr val="bg1"/>
                </a:solidFill>
                <a:latin typeface="+mj-lt"/>
              </a:rPr>
              <a:t>_</a:t>
            </a:r>
            <a:endParaRPr lang="nl-NL" sz="800" dirty="0" smtClean="0">
              <a:solidFill>
                <a:schemeClr val="bg1"/>
              </a:solidFill>
              <a:latin typeface="+mj-lt"/>
            </a:endParaRPr>
          </a:p>
        </p:txBody>
      </p:sp>
      <p:pic>
        <p:nvPicPr>
          <p:cNvPr id="6146" name="Picture 2" descr="C:\Users\ovu32265\Downloads\3521187747_711d16bc5d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047474"/>
            <a:ext cx="4102550" cy="2994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6041710"/>
            <a:ext cx="1154483" cy="338554"/>
          </a:xfrm>
          <a:prstGeom prst="rect">
            <a:avLst/>
          </a:prstGeom>
        </p:spPr>
        <p:txBody>
          <a:bodyPr wrap="none">
            <a:spAutoFit/>
          </a:bodyPr>
          <a:lstStyle/>
          <a:p>
            <a:r>
              <a:rPr lang="en-US" sz="800" dirty="0"/>
              <a:t>© </a:t>
            </a:r>
            <a:r>
              <a:rPr lang="en-US" sz="800" dirty="0" smtClean="0"/>
              <a:t>Flickr.com/</a:t>
            </a:r>
            <a:r>
              <a:rPr lang="en-US" sz="800" dirty="0" err="1" smtClean="0"/>
              <a:t>Marcmo</a:t>
            </a:r>
            <a:endParaRPr lang="en-US" sz="800" dirty="0" smtClean="0"/>
          </a:p>
          <a:p>
            <a:endParaRPr lang="en-US" sz="800" dirty="0"/>
          </a:p>
        </p:txBody>
      </p:sp>
    </p:spTree>
    <p:extLst>
      <p:ext uri="{BB962C8B-B14F-4D97-AF65-F5344CB8AC3E}">
        <p14:creationId xmlns:p14="http://schemas.microsoft.com/office/powerpoint/2010/main" val="35906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2</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457200" y="1600200"/>
            <a:ext cx="8147248" cy="4876800"/>
          </a:xfrm>
        </p:spPr>
        <p:txBody>
          <a:bodyPr/>
          <a:lstStyle/>
          <a:p>
            <a:r>
              <a:rPr lang="nl-NL" sz="2800" dirty="0" smtClean="0">
                <a:latin typeface="Calibri" panose="020F0502020204030204" pitchFamily="34" charset="0"/>
              </a:rPr>
              <a:t>Het Nederlands en het Duits lijken erg op elkaar en je kunt vele uitdrukkingen bijna letterlijk vertalen. Soms gaat dat echter mis: Als Nederlanders het koud hebben krijgen ze kippenvel. </a:t>
            </a:r>
          </a:p>
          <a:p>
            <a:pPr marL="0" indent="0">
              <a:buNone/>
            </a:pPr>
            <a:r>
              <a:rPr lang="nl-NL" sz="2800" dirty="0" smtClean="0">
                <a:latin typeface="Calibri" panose="020F0502020204030204" pitchFamily="34" charset="0"/>
              </a:rPr>
              <a:t>  </a:t>
            </a:r>
            <a:r>
              <a:rPr lang="nl-NL" dirty="0" smtClean="0">
                <a:latin typeface="Calibri" panose="020F0502020204030204" pitchFamily="34" charset="0"/>
              </a:rPr>
              <a:t>Duitsers hebben bij kou geen ‘</a:t>
            </a:r>
            <a:r>
              <a:rPr lang="nl-NL" dirty="0" err="1" smtClean="0">
                <a:latin typeface="Calibri" panose="020F0502020204030204" pitchFamily="34" charset="0"/>
              </a:rPr>
              <a:t>Hühnerhaut</a:t>
            </a:r>
            <a:r>
              <a:rPr lang="nl-NL" dirty="0" smtClean="0">
                <a:latin typeface="Calibri" panose="020F0502020204030204" pitchFamily="34" charset="0"/>
              </a:rPr>
              <a:t>’. </a:t>
            </a:r>
          </a:p>
          <a:p>
            <a:pPr marL="0" indent="0">
              <a:buNone/>
            </a:pPr>
            <a:r>
              <a:rPr lang="nl-NL" dirty="0" smtClean="0">
                <a:latin typeface="Calibri" panose="020F0502020204030204" pitchFamily="34" charset="0"/>
              </a:rPr>
              <a:t>   Zij hebben:</a:t>
            </a:r>
          </a:p>
          <a:p>
            <a:pPr marL="0" indent="0">
              <a:buNone/>
            </a:pPr>
            <a:endParaRPr lang="nl-NL" sz="2800" dirty="0" smtClean="0">
              <a:latin typeface="Calibri" panose="020F0502020204030204" pitchFamily="34" charset="0"/>
            </a:endParaRPr>
          </a:p>
          <a:p>
            <a:pPr lvl="1"/>
            <a:r>
              <a:rPr lang="nl-NL" sz="2400" dirty="0" smtClean="0">
                <a:latin typeface="Calibri" panose="020F0502020204030204" pitchFamily="34" charset="0"/>
              </a:rPr>
              <a:t>Petje </a:t>
            </a:r>
            <a:r>
              <a:rPr lang="nl-NL" sz="2400" dirty="0">
                <a:latin typeface="Calibri" panose="020F0502020204030204" pitchFamily="34" charset="0"/>
              </a:rPr>
              <a:t>op: </a:t>
            </a:r>
            <a:r>
              <a:rPr lang="nl-NL" sz="2400" dirty="0" err="1" smtClean="0">
                <a:latin typeface="Calibri" panose="020F0502020204030204" pitchFamily="34" charset="0"/>
              </a:rPr>
              <a:t>Gänsehaut</a:t>
            </a:r>
            <a:endParaRPr lang="nl-NL" sz="2400" dirty="0">
              <a:latin typeface="Calibri" panose="020F0502020204030204" pitchFamily="34" charset="0"/>
            </a:endParaRPr>
          </a:p>
          <a:p>
            <a:pPr lvl="1"/>
            <a:r>
              <a:rPr lang="nl-NL" sz="2400" dirty="0">
                <a:latin typeface="Calibri" panose="020F0502020204030204" pitchFamily="34" charset="0"/>
              </a:rPr>
              <a:t>Petje af: </a:t>
            </a:r>
            <a:r>
              <a:rPr lang="nl-NL" sz="2400" dirty="0" smtClean="0">
                <a:latin typeface="Calibri" panose="020F0502020204030204" pitchFamily="34" charset="0"/>
              </a:rPr>
              <a:t> </a:t>
            </a:r>
            <a:r>
              <a:rPr lang="nl-NL" sz="2400" dirty="0" err="1" smtClean="0">
                <a:latin typeface="Calibri" panose="020F0502020204030204" pitchFamily="34" charset="0"/>
              </a:rPr>
              <a:t>Pfirsichhaut</a:t>
            </a:r>
            <a:endParaRPr lang="nl-NL" sz="2400" dirty="0" smtClean="0">
              <a:latin typeface="Calibri" panose="020F0502020204030204" pitchFamily="34" charset="0"/>
            </a:endParaRPr>
          </a:p>
          <a:p>
            <a:pPr lvl="1"/>
            <a:endParaRPr lang="nl-NL" sz="1050" dirty="0" smtClean="0">
              <a:latin typeface="Calibri" panose="020F0502020204030204" pitchFamily="34" charset="0"/>
            </a:endParaRPr>
          </a:p>
          <a:p>
            <a:pPr lvl="1"/>
            <a:endParaRPr lang="nl-NL" sz="1050" dirty="0" smtClean="0">
              <a:latin typeface="Calibri" panose="020F0502020204030204" pitchFamily="34" charset="0"/>
            </a:endParaRPr>
          </a:p>
          <a:p>
            <a:pPr marL="274637" lvl="1" indent="0">
              <a:buNone/>
            </a:pPr>
            <a:r>
              <a:rPr lang="nl-NL" sz="1050" dirty="0" smtClean="0">
                <a:latin typeface="Calibri" panose="020F0502020204030204" pitchFamily="34" charset="0"/>
              </a:rPr>
              <a:t>                                                                                                                                            © Flickr.com/Jaime Pérez</a:t>
            </a:r>
            <a:endParaRPr lang="nl-NL" sz="1050" dirty="0">
              <a:latin typeface="Calibri" panose="020F0502020204030204" pitchFamily="34" charset="0"/>
            </a:endParaRPr>
          </a:p>
          <a:p>
            <a:pPr lvl="7"/>
            <a:endParaRPr lang="nl-NL" dirty="0">
              <a:latin typeface="Calibri" panose="020F0502020204030204" pitchFamily="34" charset="0"/>
            </a:endParaRPr>
          </a:p>
          <a:p>
            <a:endParaRPr lang="nl-NL" sz="2800" dirty="0" smtClean="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ovu96831\Downloads\394660650_a164e7b3ec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33056"/>
            <a:ext cx="3233521" cy="21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3</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755576" y="1772816"/>
            <a:ext cx="8229600" cy="4876800"/>
          </a:xfrm>
        </p:spPr>
        <p:txBody>
          <a:bodyPr/>
          <a:lstStyle/>
          <a:p>
            <a:pPr marL="0" indent="0">
              <a:buNone/>
            </a:pPr>
            <a:r>
              <a:rPr lang="nl-NL" sz="2800" dirty="0" smtClean="0">
                <a:latin typeface="Calibri" panose="020F0502020204030204" pitchFamily="34" charset="0"/>
              </a:rPr>
              <a:t>Je hebt in het Duits net als in het Nederlands verschillende accenten en dialecten. </a:t>
            </a:r>
            <a:r>
              <a:rPr lang="nl-NL" sz="2800" dirty="0">
                <a:latin typeface="Calibri" panose="020F0502020204030204" pitchFamily="34" charset="0"/>
              </a:rPr>
              <a:t>S</a:t>
            </a:r>
            <a:r>
              <a:rPr lang="nl-NL" sz="2800" dirty="0" smtClean="0">
                <a:latin typeface="Calibri" panose="020F0502020204030204" pitchFamily="34" charset="0"/>
              </a:rPr>
              <a:t>ommige Duitse dialecten lijken sterk op het Nederlands, bijvoorbeeld het Keuls dialect (</a:t>
            </a:r>
            <a:r>
              <a:rPr lang="nl-NL" sz="2800" i="1" dirty="0" err="1" smtClean="0">
                <a:latin typeface="Calibri" panose="020F0502020204030204" pitchFamily="34" charset="0"/>
              </a:rPr>
              <a:t>Kölsch</a:t>
            </a:r>
            <a:r>
              <a:rPr lang="nl-NL" sz="2800" dirty="0" smtClean="0">
                <a:latin typeface="Calibri" panose="020F0502020204030204" pitchFamily="34" charset="0"/>
              </a:rPr>
              <a:t>). </a:t>
            </a:r>
          </a:p>
          <a:p>
            <a:pPr marL="0" indent="0">
              <a:buNone/>
            </a:pPr>
            <a:endParaRPr lang="nl-NL" dirty="0">
              <a:latin typeface="Calibri" panose="020F0502020204030204" pitchFamily="34" charset="0"/>
            </a:endParaRPr>
          </a:p>
          <a:p>
            <a:r>
              <a:rPr lang="nl-NL" dirty="0" smtClean="0">
                <a:latin typeface="Calibri" panose="020F0502020204030204" pitchFamily="34" charset="0"/>
              </a:rPr>
              <a:t>Wat betekent ‘</a:t>
            </a:r>
            <a:r>
              <a:rPr lang="nl-NL" i="1" dirty="0" smtClean="0">
                <a:latin typeface="Calibri" panose="020F0502020204030204" pitchFamily="34" charset="0"/>
              </a:rPr>
              <a:t>Et es wie et es</a:t>
            </a:r>
            <a:r>
              <a:rPr lang="nl-NL" dirty="0" smtClean="0">
                <a:latin typeface="Calibri" panose="020F0502020204030204" pitchFamily="34" charset="0"/>
              </a:rPr>
              <a:t>’?</a:t>
            </a:r>
          </a:p>
          <a:p>
            <a:endParaRPr lang="nl-NL" dirty="0">
              <a:latin typeface="Calibri" panose="020F0502020204030204" pitchFamily="34" charset="0"/>
            </a:endParaRPr>
          </a:p>
          <a:p>
            <a:pPr lvl="1">
              <a:buFont typeface="Arial" panose="020B0604020202020204" pitchFamily="34" charset="0"/>
              <a:buChar char="•"/>
            </a:pPr>
            <a:r>
              <a:rPr lang="nl-NL" sz="2400" dirty="0" smtClean="0">
                <a:latin typeface="Calibri" panose="020F0502020204030204" pitchFamily="34" charset="0"/>
              </a:rPr>
              <a:t>Petje op: </a:t>
            </a:r>
            <a:r>
              <a:rPr lang="nl-NL" sz="2400" i="1" dirty="0" smtClean="0">
                <a:latin typeface="Calibri" panose="020F0502020204030204" pitchFamily="34" charset="0"/>
              </a:rPr>
              <a:t>‘hoe heet het ook alweer?’</a:t>
            </a:r>
          </a:p>
          <a:p>
            <a:pPr lvl="1"/>
            <a:r>
              <a:rPr lang="nl-NL" sz="2400" dirty="0" smtClean="0">
                <a:latin typeface="Calibri" panose="020F0502020204030204" pitchFamily="34" charset="0"/>
              </a:rPr>
              <a:t>Petje af: </a:t>
            </a:r>
            <a:r>
              <a:rPr lang="nl-NL" sz="2400" i="1" dirty="0" smtClean="0">
                <a:latin typeface="Calibri" panose="020F0502020204030204" pitchFamily="34" charset="0"/>
              </a:rPr>
              <a:t>‘het is zoals het is’</a:t>
            </a:r>
          </a:p>
          <a:p>
            <a:pPr lvl="1"/>
            <a:endParaRPr lang="nl-NL" sz="2400" dirty="0">
              <a:latin typeface="Calibri" panose="020F0502020204030204" pitchFamily="34" charset="0"/>
            </a:endParaRPr>
          </a:p>
        </p:txBody>
      </p:sp>
      <p:pic>
        <p:nvPicPr>
          <p:cNvPr id="7"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892679" y="5722790"/>
            <a:ext cx="1218603" cy="338554"/>
          </a:xfrm>
          <a:prstGeom prst="rect">
            <a:avLst/>
          </a:prstGeom>
        </p:spPr>
        <p:txBody>
          <a:bodyPr wrap="none">
            <a:spAutoFit/>
          </a:bodyPr>
          <a:lstStyle/>
          <a:p>
            <a:r>
              <a:rPr lang="en-US" sz="800" dirty="0"/>
              <a:t>© </a:t>
            </a:r>
            <a:r>
              <a:rPr lang="en-US" sz="800" dirty="0" smtClean="0"/>
              <a:t>Flickr.com/</a:t>
            </a:r>
            <a:r>
              <a:rPr lang="en-US" sz="800" dirty="0" err="1" smtClean="0"/>
              <a:t>Nitachem</a:t>
            </a:r>
            <a:endParaRPr lang="en-US" sz="800" dirty="0" smtClean="0"/>
          </a:p>
          <a:p>
            <a:endParaRPr lang="en-US" sz="800" dirty="0"/>
          </a:p>
        </p:txBody>
      </p:sp>
      <p:pic>
        <p:nvPicPr>
          <p:cNvPr id="2050" name="Picture 2" descr="C:\Users\ovu96831\Downloads\6938002884_c7119b1fb2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698" y="3304574"/>
            <a:ext cx="1813662" cy="241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4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4</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395536" y="1644014"/>
            <a:ext cx="8229600" cy="4876800"/>
          </a:xfrm>
        </p:spPr>
        <p:txBody>
          <a:bodyPr/>
          <a:lstStyle/>
          <a:p>
            <a:pPr algn="just"/>
            <a:r>
              <a:rPr lang="de-DE" sz="2800" dirty="0" smtClean="0">
                <a:latin typeface="Calibri" panose="020F0502020204030204" pitchFamily="34" charset="0"/>
              </a:rPr>
              <a:t>„Gassi gehen“ </a:t>
            </a:r>
            <a:r>
              <a:rPr lang="de-DE" sz="2800" dirty="0" err="1" smtClean="0">
                <a:latin typeface="Calibri" panose="020F0502020204030204" pitchFamily="34" charset="0"/>
              </a:rPr>
              <a:t>is</a:t>
            </a:r>
            <a:r>
              <a:rPr lang="de-DE" sz="2800" dirty="0" smtClean="0">
                <a:latin typeface="Calibri" panose="020F0502020204030204" pitchFamily="34" charset="0"/>
              </a:rPr>
              <a:t> </a:t>
            </a:r>
            <a:r>
              <a:rPr lang="de-DE" sz="2800" dirty="0" err="1" smtClean="0">
                <a:latin typeface="Calibri" panose="020F0502020204030204" pitchFamily="34" charset="0"/>
              </a:rPr>
              <a:t>een</a:t>
            </a:r>
            <a:r>
              <a:rPr lang="de-DE" sz="2800" dirty="0" smtClean="0">
                <a:latin typeface="Calibri" panose="020F0502020204030204" pitchFamily="34" charset="0"/>
              </a:rPr>
              <a:t> </a:t>
            </a:r>
            <a:r>
              <a:rPr lang="de-DE" sz="2800" dirty="0" err="1" smtClean="0">
                <a:latin typeface="Calibri" panose="020F0502020204030204" pitchFamily="34" charset="0"/>
              </a:rPr>
              <a:t>veelgebruikte</a:t>
            </a:r>
            <a:r>
              <a:rPr lang="de-DE" sz="2800" dirty="0" smtClean="0">
                <a:latin typeface="Calibri" panose="020F0502020204030204" pitchFamily="34" charset="0"/>
              </a:rPr>
              <a:t> </a:t>
            </a:r>
            <a:r>
              <a:rPr lang="de-DE" sz="2800" dirty="0" err="1" smtClean="0">
                <a:latin typeface="Calibri" panose="020F0502020204030204" pitchFamily="34" charset="0"/>
              </a:rPr>
              <a:t>Duitse</a:t>
            </a:r>
            <a:r>
              <a:rPr lang="de-DE" sz="2800" dirty="0" smtClean="0">
                <a:latin typeface="Calibri" panose="020F0502020204030204" pitchFamily="34" charset="0"/>
              </a:rPr>
              <a:t> </a:t>
            </a:r>
            <a:r>
              <a:rPr lang="de-DE" sz="2800" dirty="0" err="1" smtClean="0">
                <a:latin typeface="Calibri" panose="020F0502020204030204" pitchFamily="34" charset="0"/>
              </a:rPr>
              <a:t>uitdrukking</a:t>
            </a:r>
            <a:r>
              <a:rPr lang="de-DE" sz="2800" dirty="0" smtClean="0">
                <a:latin typeface="Calibri" panose="020F0502020204030204" pitchFamily="34" charset="0"/>
              </a:rPr>
              <a:t>. Wat </a:t>
            </a:r>
            <a:r>
              <a:rPr lang="de-DE" sz="2800" dirty="0" err="1" smtClean="0">
                <a:latin typeface="Calibri" panose="020F0502020204030204" pitchFamily="34" charset="0"/>
              </a:rPr>
              <a:t>wordt</a:t>
            </a:r>
            <a:r>
              <a:rPr lang="de-DE" sz="2800" dirty="0" smtClean="0">
                <a:latin typeface="Calibri" panose="020F0502020204030204" pitchFamily="34" charset="0"/>
              </a:rPr>
              <a:t> er </a:t>
            </a:r>
            <a:r>
              <a:rPr lang="de-DE" sz="2800" dirty="0" err="1" smtClean="0">
                <a:latin typeface="Calibri" panose="020F0502020204030204" pitchFamily="34" charset="0"/>
              </a:rPr>
              <a:t>eigenlijk</a:t>
            </a:r>
            <a:r>
              <a:rPr lang="de-DE" sz="2800" dirty="0" smtClean="0">
                <a:latin typeface="Calibri" panose="020F0502020204030204" pitchFamily="34" charset="0"/>
              </a:rPr>
              <a:t> </a:t>
            </a:r>
            <a:r>
              <a:rPr lang="de-DE" sz="2800" dirty="0" err="1" smtClean="0">
                <a:latin typeface="Calibri" panose="020F0502020204030204" pitchFamily="34" charset="0"/>
              </a:rPr>
              <a:t>mee</a:t>
            </a:r>
            <a:r>
              <a:rPr lang="de-DE" sz="2800" dirty="0" smtClean="0">
                <a:latin typeface="Calibri" panose="020F0502020204030204" pitchFamily="34" charset="0"/>
              </a:rPr>
              <a:t> </a:t>
            </a:r>
            <a:r>
              <a:rPr lang="de-DE" sz="2800" dirty="0" err="1" smtClean="0">
                <a:latin typeface="Calibri" panose="020F0502020204030204" pitchFamily="34" charset="0"/>
              </a:rPr>
              <a:t>bedoeld</a:t>
            </a:r>
            <a:r>
              <a:rPr lang="de-DE" sz="2800" dirty="0" smtClean="0">
                <a:latin typeface="Calibri" panose="020F0502020204030204" pitchFamily="34" charset="0"/>
              </a:rPr>
              <a:t>?</a:t>
            </a:r>
          </a:p>
          <a:p>
            <a:pPr marL="0" indent="0" algn="just">
              <a:buNone/>
            </a:pPr>
            <a:endParaRPr lang="de-DE" sz="800" dirty="0" smtClean="0">
              <a:latin typeface="Calibri" panose="020F0502020204030204" pitchFamily="34" charset="0"/>
            </a:endParaRPr>
          </a:p>
          <a:p>
            <a:pPr algn="just">
              <a:lnSpc>
                <a:spcPct val="150000"/>
              </a:lnSpc>
            </a:pPr>
            <a:r>
              <a:rPr lang="de-DE" dirty="0" err="1" smtClean="0">
                <a:latin typeface="Calibri" panose="020F0502020204030204" pitchFamily="34" charset="0"/>
              </a:rPr>
              <a:t>Petje</a:t>
            </a:r>
            <a:r>
              <a:rPr lang="de-DE" dirty="0" smtClean="0">
                <a:latin typeface="Calibri" panose="020F0502020204030204" pitchFamily="34" charset="0"/>
              </a:rPr>
              <a:t> </a:t>
            </a:r>
            <a:r>
              <a:rPr lang="de-DE" dirty="0" err="1" smtClean="0">
                <a:latin typeface="Calibri" panose="020F0502020204030204" pitchFamily="34" charset="0"/>
              </a:rPr>
              <a:t>op</a:t>
            </a:r>
            <a:r>
              <a:rPr lang="de-DE" dirty="0" smtClean="0">
                <a:latin typeface="Calibri" panose="020F0502020204030204" pitchFamily="34" charset="0"/>
              </a:rPr>
              <a:t>: </a:t>
            </a:r>
            <a:r>
              <a:rPr lang="de-DE" i="1" dirty="0" smtClean="0">
                <a:latin typeface="Calibri" panose="020F0502020204030204" pitchFamily="34" charset="0"/>
              </a:rPr>
              <a:t>de </a:t>
            </a:r>
            <a:r>
              <a:rPr lang="de-DE" i="1" dirty="0" err="1" smtClean="0">
                <a:latin typeface="Calibri" panose="020F0502020204030204" pitchFamily="34" charset="0"/>
              </a:rPr>
              <a:t>hond</a:t>
            </a:r>
            <a:r>
              <a:rPr lang="de-DE" i="1" dirty="0" smtClean="0">
                <a:latin typeface="Calibri" panose="020F0502020204030204" pitchFamily="34" charset="0"/>
              </a:rPr>
              <a:t> </a:t>
            </a:r>
            <a:r>
              <a:rPr lang="de-DE" i="1" dirty="0" err="1" smtClean="0">
                <a:latin typeface="Calibri" panose="020F0502020204030204" pitchFamily="34" charset="0"/>
              </a:rPr>
              <a:t>uitlaten</a:t>
            </a:r>
            <a:endParaRPr lang="de-DE" i="1" dirty="0" smtClean="0">
              <a:latin typeface="Calibri" panose="020F0502020204030204" pitchFamily="34" charset="0"/>
            </a:endParaRPr>
          </a:p>
          <a:p>
            <a:pPr algn="just">
              <a:lnSpc>
                <a:spcPct val="150000"/>
              </a:lnSpc>
            </a:pPr>
            <a:r>
              <a:rPr lang="de-DE" dirty="0" err="1" smtClean="0">
                <a:latin typeface="Calibri" panose="020F0502020204030204" pitchFamily="34" charset="0"/>
              </a:rPr>
              <a:t>Petje</a:t>
            </a:r>
            <a:r>
              <a:rPr lang="de-DE" dirty="0" smtClean="0">
                <a:latin typeface="Calibri" panose="020F0502020204030204" pitchFamily="34" charset="0"/>
              </a:rPr>
              <a:t> </a:t>
            </a:r>
            <a:r>
              <a:rPr lang="de-DE" dirty="0" err="1" smtClean="0">
                <a:latin typeface="Calibri" panose="020F0502020204030204" pitchFamily="34" charset="0"/>
              </a:rPr>
              <a:t>af</a:t>
            </a:r>
            <a:r>
              <a:rPr lang="de-DE" dirty="0" smtClean="0">
                <a:latin typeface="Calibri" panose="020F0502020204030204" pitchFamily="34" charset="0"/>
              </a:rPr>
              <a:t>: </a:t>
            </a:r>
            <a:r>
              <a:rPr lang="de-DE" i="1" dirty="0" err="1" smtClean="0">
                <a:latin typeface="Calibri" panose="020F0502020204030204" pitchFamily="34" charset="0"/>
              </a:rPr>
              <a:t>heel</a:t>
            </a:r>
            <a:r>
              <a:rPr lang="de-DE" i="1" dirty="0" smtClean="0">
                <a:latin typeface="Calibri" panose="020F0502020204030204" pitchFamily="34" charset="0"/>
              </a:rPr>
              <a:t> </a:t>
            </a:r>
            <a:r>
              <a:rPr lang="de-DE" i="1" dirty="0" err="1" smtClean="0">
                <a:latin typeface="Calibri" panose="020F0502020204030204" pitchFamily="34" charset="0"/>
              </a:rPr>
              <a:t>snel</a:t>
            </a:r>
            <a:r>
              <a:rPr lang="de-DE" i="1" dirty="0" smtClean="0">
                <a:latin typeface="Calibri" panose="020F0502020204030204" pitchFamily="34" charset="0"/>
              </a:rPr>
              <a:t> </a:t>
            </a:r>
            <a:r>
              <a:rPr lang="de-DE" i="1" dirty="0" err="1" smtClean="0">
                <a:latin typeface="Calibri" panose="020F0502020204030204" pitchFamily="34" charset="0"/>
              </a:rPr>
              <a:t>ervandoor</a:t>
            </a:r>
            <a:r>
              <a:rPr lang="de-DE" i="1" dirty="0" smtClean="0">
                <a:latin typeface="Calibri" panose="020F0502020204030204" pitchFamily="34" charset="0"/>
              </a:rPr>
              <a:t> </a:t>
            </a:r>
            <a:r>
              <a:rPr lang="de-DE" i="1" dirty="0" err="1" smtClean="0">
                <a:latin typeface="Calibri" panose="020F0502020204030204" pitchFamily="34" charset="0"/>
              </a:rPr>
              <a:t>gaan</a:t>
            </a:r>
            <a:endParaRPr lang="de-DE" i="1" dirty="0" smtClean="0">
              <a:latin typeface="Calibri" panose="020F0502020204030204" pitchFamily="34" charset="0"/>
            </a:endParaRPr>
          </a:p>
          <a:p>
            <a:pPr algn="just"/>
            <a:endParaRPr lang="de-DE" dirty="0">
              <a:latin typeface="Calibri" panose="020F0502020204030204" pitchFamily="34" charset="0"/>
            </a:endParaRPr>
          </a:p>
          <a:p>
            <a:pPr algn="just"/>
            <a:endParaRPr lang="en-US" dirty="0">
              <a:latin typeface="Calibri" panose="020F0502020204030204" pitchFamily="34" charset="0"/>
            </a:endParaRPr>
          </a:p>
        </p:txBody>
      </p:sp>
      <p:pic>
        <p:nvPicPr>
          <p:cNvPr id="9"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ovu32265\Downloads\7689720652_79a3116d6b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074119"/>
            <a:ext cx="3371222" cy="24402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9552" y="6514401"/>
            <a:ext cx="1558440" cy="338554"/>
          </a:xfrm>
          <a:prstGeom prst="rect">
            <a:avLst/>
          </a:prstGeom>
        </p:spPr>
        <p:txBody>
          <a:bodyPr wrap="none">
            <a:spAutoFit/>
          </a:bodyPr>
          <a:lstStyle/>
          <a:p>
            <a:r>
              <a:rPr lang="en-US" sz="800" dirty="0"/>
              <a:t>© </a:t>
            </a:r>
            <a:r>
              <a:rPr lang="en-US" sz="800" dirty="0" smtClean="0"/>
              <a:t>Flickr.com/</a:t>
            </a:r>
            <a:r>
              <a:rPr lang="en-US" sz="800" dirty="0" err="1" smtClean="0"/>
              <a:t>DanielFlathagen</a:t>
            </a:r>
            <a:endParaRPr lang="en-US" sz="800" dirty="0" smtClean="0"/>
          </a:p>
          <a:p>
            <a:endParaRPr lang="en-US" sz="800" dirty="0"/>
          </a:p>
        </p:txBody>
      </p:sp>
      <p:pic>
        <p:nvPicPr>
          <p:cNvPr id="2051" name="Picture 3" descr="C:\Users\ovu32265\Downloads\8391669277_2fd1951634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237" y="4074119"/>
            <a:ext cx="3412233" cy="24402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35089" y="6514401"/>
            <a:ext cx="1306768" cy="461665"/>
          </a:xfrm>
          <a:prstGeom prst="rect">
            <a:avLst/>
          </a:prstGeom>
        </p:spPr>
        <p:txBody>
          <a:bodyPr wrap="none">
            <a:spAutoFit/>
          </a:bodyPr>
          <a:lstStyle/>
          <a:p>
            <a:r>
              <a:rPr lang="en-US" sz="800" dirty="0"/>
              <a:t>© </a:t>
            </a:r>
            <a:r>
              <a:rPr lang="en-US" sz="800" dirty="0" smtClean="0"/>
              <a:t>Flickr.com/</a:t>
            </a:r>
            <a:r>
              <a:rPr lang="en-US" sz="800" dirty="0" err="1" smtClean="0"/>
              <a:t>EitanShavit</a:t>
            </a:r>
            <a:endParaRPr lang="en-US" sz="800" dirty="0" smtClean="0"/>
          </a:p>
          <a:p>
            <a:endParaRPr lang="en-US" sz="800" dirty="0" smtClean="0"/>
          </a:p>
          <a:p>
            <a:endParaRPr lang="en-US" sz="800" dirty="0"/>
          </a:p>
        </p:txBody>
      </p:sp>
    </p:spTree>
    <p:extLst>
      <p:ext uri="{BB962C8B-B14F-4D97-AF65-F5344CB8AC3E}">
        <p14:creationId xmlns:p14="http://schemas.microsoft.com/office/powerpoint/2010/main" val="18572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5</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Ook in andere Europese landen, zoals Oostenrijk, Zwitserland, Liechtenstein en in delen van België wordt Duits gesproken.</a:t>
            </a:r>
          </a:p>
          <a:p>
            <a:pPr marL="0" indent="0">
              <a:buNone/>
            </a:pPr>
            <a:r>
              <a:rPr lang="nl-NL" sz="2800" dirty="0" smtClean="0">
                <a:latin typeface="Calibri" panose="020F0502020204030204" pitchFamily="34" charset="0"/>
              </a:rPr>
              <a:t>  Als je in Oostenrijk iemand begroet, wat zeg je dan?</a:t>
            </a:r>
          </a:p>
          <a:p>
            <a:pPr marL="0" indent="0">
              <a:buNone/>
            </a:pPr>
            <a:endParaRPr lang="nl-NL" sz="2800" dirty="0">
              <a:latin typeface="Calibri" panose="020F0502020204030204" pitchFamily="34" charset="0"/>
            </a:endParaRPr>
          </a:p>
          <a:p>
            <a:pPr lvl="1"/>
            <a:r>
              <a:rPr lang="nl-NL" sz="2400" dirty="0" smtClean="0">
                <a:latin typeface="Calibri" panose="020F0502020204030204" pitchFamily="34" charset="0"/>
              </a:rPr>
              <a:t>Petje op: </a:t>
            </a:r>
            <a:r>
              <a:rPr lang="nl-NL" sz="2400" i="1" dirty="0" err="1" smtClean="0">
                <a:latin typeface="Calibri" panose="020F0502020204030204" pitchFamily="34" charset="0"/>
              </a:rPr>
              <a:t>Grüezi</a:t>
            </a:r>
            <a:endParaRPr lang="nl-NL" sz="2400" i="1" dirty="0" smtClean="0">
              <a:latin typeface="Calibri" panose="020F0502020204030204" pitchFamily="34" charset="0"/>
            </a:endParaRPr>
          </a:p>
          <a:p>
            <a:pPr lvl="1"/>
            <a:r>
              <a:rPr lang="nl-NL" sz="2400" dirty="0" smtClean="0">
                <a:latin typeface="Calibri" panose="020F0502020204030204" pitchFamily="34" charset="0"/>
              </a:rPr>
              <a:t>Petje af: </a:t>
            </a:r>
            <a:r>
              <a:rPr lang="nl-NL" sz="2400" i="1" dirty="0" err="1" smtClean="0">
                <a:latin typeface="Calibri" panose="020F0502020204030204" pitchFamily="34" charset="0"/>
              </a:rPr>
              <a:t>Grüß</a:t>
            </a:r>
            <a:r>
              <a:rPr lang="nl-NL" sz="2400" i="1" dirty="0" smtClean="0">
                <a:latin typeface="Calibri" panose="020F0502020204030204" pitchFamily="34" charset="0"/>
              </a:rPr>
              <a:t> </a:t>
            </a:r>
            <a:r>
              <a:rPr lang="nl-NL" sz="2400" i="1" dirty="0" err="1" smtClean="0">
                <a:latin typeface="Calibri" panose="020F0502020204030204" pitchFamily="34" charset="0"/>
              </a:rPr>
              <a:t>Gott</a:t>
            </a:r>
            <a:r>
              <a:rPr lang="nl-NL" sz="2400" i="1" dirty="0" smtClean="0">
                <a:latin typeface="Calibri" panose="020F0502020204030204" pitchFamily="34" charset="0"/>
              </a:rPr>
              <a:t> </a:t>
            </a:r>
            <a:endParaRPr lang="en-US" sz="2400" dirty="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ovu32265\Downloads\16651610404_aa2d668da2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9901" y="3573016"/>
            <a:ext cx="3425864" cy="25699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88023" y="6109126"/>
            <a:ext cx="2232249" cy="338554"/>
          </a:xfrm>
          <a:prstGeom prst="rect">
            <a:avLst/>
          </a:prstGeom>
        </p:spPr>
        <p:txBody>
          <a:bodyPr wrap="square">
            <a:spAutoFit/>
          </a:bodyPr>
          <a:lstStyle/>
          <a:p>
            <a:r>
              <a:rPr lang="en-US" sz="800" dirty="0"/>
              <a:t>© </a:t>
            </a:r>
            <a:r>
              <a:rPr lang="en-US" sz="800" dirty="0" smtClean="0"/>
              <a:t>Flickr.com/</a:t>
            </a:r>
            <a:r>
              <a:rPr lang="en-US" sz="800" dirty="0" err="1" smtClean="0"/>
              <a:t>RobertoVerzo</a:t>
            </a:r>
            <a:endParaRPr lang="en-US" sz="800" dirty="0" smtClean="0"/>
          </a:p>
          <a:p>
            <a:endParaRPr lang="en-US" sz="800" dirty="0"/>
          </a:p>
        </p:txBody>
      </p:sp>
    </p:spTree>
    <p:extLst>
      <p:ext uri="{BB962C8B-B14F-4D97-AF65-F5344CB8AC3E}">
        <p14:creationId xmlns:p14="http://schemas.microsoft.com/office/powerpoint/2010/main" val="1086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278" y="908720"/>
            <a:ext cx="8229600" cy="990600"/>
          </a:xfrm>
        </p:spPr>
        <p:txBody>
          <a:bodyPr>
            <a:normAutofit fontScale="90000"/>
          </a:bodyPr>
          <a:lstStyle/>
          <a:p>
            <a:r>
              <a:rPr lang="nl-NL" dirty="0" smtClean="0">
                <a:solidFill>
                  <a:schemeClr val="accent1"/>
                </a:solidFill>
                <a:latin typeface="Calibri" panose="020F0502020204030204" pitchFamily="34" charset="0"/>
              </a:rPr>
              <a:t>VRAAG 6</a:t>
            </a:r>
            <a:br>
              <a:rPr lang="nl-NL" dirty="0" smtClean="0">
                <a:solidFill>
                  <a:schemeClr val="accent1"/>
                </a:solidFill>
                <a:latin typeface="Calibri" panose="020F0502020204030204" pitchFamily="34" charset="0"/>
              </a:rPr>
            </a:br>
            <a:endParaRPr lang="en-US" sz="3600" dirty="0">
              <a:solidFill>
                <a:schemeClr val="tx1"/>
              </a:solidFill>
              <a:latin typeface="Calibri" panose="020F0502020204030204" pitchFamily="34" charset="0"/>
            </a:endParaRPr>
          </a:p>
        </p:txBody>
      </p:sp>
      <p:sp>
        <p:nvSpPr>
          <p:cNvPr id="4" name="Content Placeholder 3"/>
          <p:cNvSpPr>
            <a:spLocks noGrp="1"/>
          </p:cNvSpPr>
          <p:nvPr>
            <p:ph idx="4294967295"/>
          </p:nvPr>
        </p:nvSpPr>
        <p:spPr>
          <a:xfrm>
            <a:off x="599951" y="2726923"/>
            <a:ext cx="8328025" cy="3077300"/>
          </a:xfrm>
        </p:spPr>
        <p:txBody>
          <a:bodyPr numCol="2"/>
          <a:lstStyle/>
          <a:p>
            <a:endParaRPr lang="nl-NL" sz="2400" dirty="0" smtClean="0">
              <a:latin typeface="Calibri" panose="020F0502020204030204" pitchFamily="34" charset="0"/>
            </a:endParaRPr>
          </a:p>
          <a:p>
            <a:r>
              <a:rPr lang="nl-NL" sz="2400" dirty="0" smtClean="0">
                <a:latin typeface="Calibri" panose="020F0502020204030204" pitchFamily="34" charset="0"/>
              </a:rPr>
              <a:t>Petje op: </a:t>
            </a:r>
            <a:r>
              <a:rPr lang="nl-NL" sz="2400" i="1" dirty="0" smtClean="0">
                <a:latin typeface="Calibri" panose="020F0502020204030204" pitchFamily="34" charset="0"/>
              </a:rPr>
              <a:t>bramen</a:t>
            </a:r>
          </a:p>
          <a:p>
            <a:r>
              <a:rPr lang="nl-NL" dirty="0" smtClean="0">
                <a:latin typeface="Calibri" panose="020F0502020204030204" pitchFamily="34" charset="0"/>
              </a:rPr>
              <a:t>Petje af: </a:t>
            </a:r>
            <a:r>
              <a:rPr lang="nl-NL" i="1" dirty="0" smtClean="0">
                <a:latin typeface="Calibri" panose="020F0502020204030204" pitchFamily="34" charset="0"/>
              </a:rPr>
              <a:t>wilde, boze beren</a:t>
            </a:r>
            <a:endParaRPr lang="en-US" sz="2400" i="1" dirty="0">
              <a:latin typeface="Calibri" panose="020F0502020204030204" pitchFamily="34" charset="0"/>
            </a:endParaRPr>
          </a:p>
        </p:txBody>
      </p:sp>
      <p:pic>
        <p:nvPicPr>
          <p:cNvPr id="7" name="Picture 6"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1772816"/>
            <a:ext cx="6912768" cy="954107"/>
          </a:xfrm>
          <a:prstGeom prst="rect">
            <a:avLst/>
          </a:prstGeom>
          <a:noFill/>
        </p:spPr>
        <p:txBody>
          <a:bodyPr wrap="square" rtlCol="0">
            <a:spAutoFit/>
          </a:bodyPr>
          <a:lstStyle/>
          <a:p>
            <a:r>
              <a:rPr lang="nl-NL" sz="2800" dirty="0" smtClean="0">
                <a:latin typeface="Calibri" panose="020F0502020204030204" pitchFamily="34" charset="0"/>
              </a:rPr>
              <a:t>Als een Duitser het over </a:t>
            </a:r>
            <a:r>
              <a:rPr lang="nl-NL" sz="2800" i="1" dirty="0" err="1" smtClean="0">
                <a:latin typeface="Calibri" panose="020F0502020204030204" pitchFamily="34" charset="0"/>
              </a:rPr>
              <a:t>Brombeeren</a:t>
            </a:r>
            <a:r>
              <a:rPr lang="nl-NL" sz="2800" dirty="0" smtClean="0">
                <a:latin typeface="Calibri" panose="020F0502020204030204" pitchFamily="34" charset="0"/>
              </a:rPr>
              <a:t> heeft, dan heeft hij het over … </a:t>
            </a:r>
            <a:endParaRPr lang="en-US" sz="2800" dirty="0">
              <a:latin typeface="Calibri" panose="020F0502020204030204" pitchFamily="34" charset="0"/>
            </a:endParaRPr>
          </a:p>
        </p:txBody>
      </p:sp>
      <p:sp>
        <p:nvSpPr>
          <p:cNvPr id="9" name="Rectangle 8"/>
          <p:cNvSpPr/>
          <p:nvPr/>
        </p:nvSpPr>
        <p:spPr>
          <a:xfrm>
            <a:off x="4521274" y="4590603"/>
            <a:ext cx="1383712" cy="338554"/>
          </a:xfrm>
          <a:prstGeom prst="rect">
            <a:avLst/>
          </a:prstGeom>
        </p:spPr>
        <p:txBody>
          <a:bodyPr wrap="none">
            <a:spAutoFit/>
          </a:bodyPr>
          <a:lstStyle/>
          <a:p>
            <a:r>
              <a:rPr lang="en-US" sz="800" dirty="0"/>
              <a:t>© </a:t>
            </a:r>
            <a:r>
              <a:rPr lang="en-US" sz="800" dirty="0" smtClean="0"/>
              <a:t>Flickr.com/</a:t>
            </a:r>
            <a:r>
              <a:rPr lang="en-US" sz="800" dirty="0" err="1" smtClean="0"/>
              <a:t>Gravitat</a:t>
            </a:r>
            <a:r>
              <a:rPr lang="en-US" sz="800" dirty="0" smtClean="0"/>
              <a:t>-OFF</a:t>
            </a:r>
          </a:p>
          <a:p>
            <a:endParaRPr lang="en-US" sz="800" dirty="0"/>
          </a:p>
        </p:txBody>
      </p:sp>
      <p:pic>
        <p:nvPicPr>
          <p:cNvPr id="3075" name="Picture 3" descr="C:\Users\ovu32265\Downloads\17153533752_8d8fe3f9dd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250525"/>
            <a:ext cx="2915816" cy="19438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ovu32265\Downloads\7671927984_7a20c6429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273" y="2852936"/>
            <a:ext cx="2606501" cy="17376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12160" y="6194402"/>
            <a:ext cx="1091966" cy="215444"/>
          </a:xfrm>
          <a:prstGeom prst="rect">
            <a:avLst/>
          </a:prstGeom>
        </p:spPr>
        <p:txBody>
          <a:bodyPr wrap="none">
            <a:spAutoFit/>
          </a:bodyPr>
          <a:lstStyle/>
          <a:p>
            <a:r>
              <a:rPr lang="en-US" sz="800" dirty="0"/>
              <a:t>© </a:t>
            </a:r>
            <a:r>
              <a:rPr lang="en-US" sz="800" dirty="0" smtClean="0"/>
              <a:t>Flickr.com/</a:t>
            </a:r>
            <a:r>
              <a:rPr lang="en-US" sz="800" dirty="0" err="1" smtClean="0"/>
              <a:t>MrGny</a:t>
            </a:r>
            <a:endParaRPr lang="en-US" sz="800" dirty="0"/>
          </a:p>
        </p:txBody>
      </p:sp>
    </p:spTree>
    <p:extLst>
      <p:ext uri="{BB962C8B-B14F-4D97-AF65-F5344CB8AC3E}">
        <p14:creationId xmlns:p14="http://schemas.microsoft.com/office/powerpoint/2010/main" val="22048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a:t>
            </a:r>
            <a:r>
              <a:rPr lang="nl-NL" dirty="0">
                <a:solidFill>
                  <a:schemeClr val="accent1"/>
                </a:solidFill>
                <a:latin typeface="Calibri" panose="020F0502020204030204" pitchFamily="34" charset="0"/>
              </a:rPr>
              <a:t>7</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De Duitse taal kent veel lange woorden, die samengesteld zijn uit verschillende naamwoorden. Bekijk hier het filmpje over </a:t>
            </a:r>
            <a:r>
              <a:rPr lang="nl-NL" sz="2800" dirty="0" smtClean="0">
                <a:latin typeface="Calibri" panose="020F0502020204030204" pitchFamily="34" charset="0"/>
                <a:hlinkClick r:id="rId3"/>
              </a:rPr>
              <a:t>‘</a:t>
            </a:r>
            <a:r>
              <a:rPr lang="nl-NL" sz="2800" dirty="0" err="1" smtClean="0">
                <a:latin typeface="Calibri" panose="020F0502020204030204" pitchFamily="34" charset="0"/>
                <a:hlinkClick r:id="rId3"/>
              </a:rPr>
              <a:t>Rhabarberbarbara</a:t>
            </a:r>
            <a:r>
              <a:rPr lang="nl-NL" sz="2800" dirty="0" smtClean="0">
                <a:latin typeface="Calibri" panose="020F0502020204030204" pitchFamily="34" charset="0"/>
                <a:hlinkClick r:id="rId3"/>
              </a:rPr>
              <a:t>’.</a:t>
            </a:r>
            <a:endParaRPr lang="nl-NL" sz="2800" dirty="0" smtClean="0">
              <a:latin typeface="Calibri" panose="020F0502020204030204" pitchFamily="34" charset="0"/>
            </a:endParaRPr>
          </a:p>
          <a:p>
            <a:r>
              <a:rPr lang="nl-NL" sz="2800" dirty="0" smtClean="0">
                <a:latin typeface="Calibri" panose="020F0502020204030204" pitchFamily="34" charset="0"/>
              </a:rPr>
              <a:t>Uit hoeveel woorden bestaat het langste samengestelde woord in deze film?</a:t>
            </a:r>
          </a:p>
          <a:p>
            <a:endParaRPr lang="nl-NL" dirty="0" smtClean="0">
              <a:latin typeface="Calibri" panose="020F0502020204030204" pitchFamily="34" charset="0"/>
            </a:endParaRPr>
          </a:p>
          <a:p>
            <a:pPr lvl="1"/>
            <a:r>
              <a:rPr lang="nl-NL" sz="2400" dirty="0" smtClean="0">
                <a:latin typeface="Calibri" panose="020F0502020204030204" pitchFamily="34" charset="0"/>
              </a:rPr>
              <a:t>Petje op: 7</a:t>
            </a:r>
            <a:endParaRPr lang="nl-NL" sz="2400" i="1" dirty="0">
              <a:latin typeface="Calibri" panose="020F0502020204030204" pitchFamily="34" charset="0"/>
            </a:endParaRPr>
          </a:p>
          <a:p>
            <a:pPr lvl="1"/>
            <a:r>
              <a:rPr lang="nl-NL" sz="2400" dirty="0" smtClean="0">
                <a:latin typeface="Calibri" panose="020F0502020204030204" pitchFamily="34" charset="0"/>
              </a:rPr>
              <a:t>Petje af: 9</a:t>
            </a:r>
            <a:endParaRPr lang="nl-NL" sz="2400" dirty="0">
              <a:solidFill>
                <a:srgbClr val="FF0000"/>
              </a:solidFill>
              <a:latin typeface="Calibri" panose="020F0502020204030204" pitchFamily="34" charset="0"/>
            </a:endParaRPr>
          </a:p>
          <a:p>
            <a:pPr marL="274637" lvl="1" indent="0">
              <a:buNone/>
            </a:pPr>
            <a:endParaRPr lang="nl-NL" sz="2400" i="1" dirty="0" smtClean="0">
              <a:latin typeface="Calibri" panose="020F0502020204030204" pitchFamily="34" charset="0"/>
            </a:endParaRPr>
          </a:p>
          <a:p>
            <a:pPr marL="274637" lvl="1" indent="0">
              <a:buNone/>
            </a:pPr>
            <a:endParaRPr lang="nl-NL" sz="2400" i="1" dirty="0">
              <a:latin typeface="Calibri" panose="020F0502020204030204" pitchFamily="34" charset="0"/>
            </a:endParaRPr>
          </a:p>
        </p:txBody>
      </p:sp>
      <p:pic>
        <p:nvPicPr>
          <p:cNvPr id="4" name="Picture 4" descr="P:\Algemeen\Activiteiten 2012\Actiegroep Duits\mach mit logo_ RGB_D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077072"/>
            <a:ext cx="3657267" cy="228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8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1"/>
                </a:solidFill>
                <a:latin typeface="Calibri" panose="020F0502020204030204" pitchFamily="34" charset="0"/>
              </a:rPr>
              <a:t>VRAAG 8</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Als Duitse jongeren zeggen: “</a:t>
            </a:r>
            <a:r>
              <a:rPr lang="nl-NL" sz="2800" dirty="0" err="1" smtClean="0">
                <a:latin typeface="Calibri" panose="020F0502020204030204" pitchFamily="34" charset="0"/>
              </a:rPr>
              <a:t>Ey</a:t>
            </a:r>
            <a:r>
              <a:rPr lang="nl-NL" sz="2800" dirty="0" smtClean="0">
                <a:latin typeface="Calibri" panose="020F0502020204030204" pitchFamily="34" charset="0"/>
              </a:rPr>
              <a:t> Alter, alles </a:t>
            </a:r>
            <a:r>
              <a:rPr lang="nl-NL" sz="2800" dirty="0" err="1" smtClean="0">
                <a:latin typeface="Calibri" panose="020F0502020204030204" pitchFamily="34" charset="0"/>
              </a:rPr>
              <a:t>klar</a:t>
            </a:r>
            <a:r>
              <a:rPr lang="nl-NL" sz="2800" dirty="0" smtClean="0">
                <a:latin typeface="Calibri" panose="020F0502020204030204" pitchFamily="34" charset="0"/>
              </a:rPr>
              <a:t> bei dir?” dan vragen zij…</a:t>
            </a:r>
            <a:endParaRPr lang="en-US" sz="2800" dirty="0" smtClean="0">
              <a:latin typeface="Calibri" panose="020F0502020204030204" pitchFamily="34" charset="0"/>
            </a:endParaRPr>
          </a:p>
          <a:p>
            <a:endParaRPr lang="nl-NL" i="1" dirty="0">
              <a:latin typeface="Calibri" panose="020F0502020204030204" pitchFamily="34" charset="0"/>
            </a:endParaRPr>
          </a:p>
          <a:p>
            <a:pPr lvl="1"/>
            <a:r>
              <a:rPr lang="nl-NL" sz="2400" dirty="0" smtClean="0">
                <a:latin typeface="Calibri" panose="020F0502020204030204" pitchFamily="34" charset="0"/>
              </a:rPr>
              <a:t>Petje op: </a:t>
            </a:r>
            <a:r>
              <a:rPr lang="nl-NL" sz="2400" i="1" dirty="0">
                <a:latin typeface="Calibri" panose="020F0502020204030204" pitchFamily="34" charset="0"/>
              </a:rPr>
              <a:t>Hey vriend, </a:t>
            </a:r>
          </a:p>
          <a:p>
            <a:pPr marL="274637" lvl="1" indent="0">
              <a:buNone/>
            </a:pPr>
            <a:r>
              <a:rPr lang="nl-NL" sz="2400" i="1" dirty="0" smtClean="0">
                <a:latin typeface="Calibri" panose="020F0502020204030204" pitchFamily="34" charset="0"/>
              </a:rPr>
              <a:t>   hoe </a:t>
            </a:r>
            <a:r>
              <a:rPr lang="nl-NL" sz="2400" i="1" dirty="0">
                <a:latin typeface="Calibri" panose="020F0502020204030204" pitchFamily="34" charset="0"/>
              </a:rPr>
              <a:t>gaat het met je? </a:t>
            </a:r>
            <a:endParaRPr lang="nl-NL" sz="2400" dirty="0" smtClean="0">
              <a:latin typeface="Calibri" panose="020F0502020204030204" pitchFamily="34" charset="0"/>
            </a:endParaRPr>
          </a:p>
          <a:p>
            <a:pPr lvl="1"/>
            <a:r>
              <a:rPr lang="nl-NL" sz="2400" dirty="0" smtClean="0">
                <a:latin typeface="Calibri" panose="020F0502020204030204" pitchFamily="34" charset="0"/>
              </a:rPr>
              <a:t>Petje af: </a:t>
            </a:r>
            <a:r>
              <a:rPr lang="nl-NL" sz="2400" i="1" dirty="0" smtClean="0">
                <a:latin typeface="Calibri" panose="020F0502020204030204" pitchFamily="34" charset="0"/>
              </a:rPr>
              <a:t>Hey </a:t>
            </a:r>
            <a:r>
              <a:rPr lang="nl-NL" sz="2400" i="1" dirty="0">
                <a:latin typeface="Calibri" panose="020F0502020204030204" pitchFamily="34" charset="0"/>
              </a:rPr>
              <a:t>ouwe (oude man), </a:t>
            </a:r>
          </a:p>
          <a:p>
            <a:pPr marL="274637" lvl="1" indent="0">
              <a:buNone/>
            </a:pPr>
            <a:r>
              <a:rPr lang="nl-NL" sz="2400" i="1" dirty="0">
                <a:latin typeface="Calibri" panose="020F0502020204030204" pitchFamily="34" charset="0"/>
              </a:rPr>
              <a:t>   begrijp je me wel?</a:t>
            </a:r>
          </a:p>
          <a:p>
            <a:pPr marL="274637" lvl="1" indent="0">
              <a:buNone/>
            </a:pPr>
            <a:endParaRPr lang="nl-NL" sz="2400" i="1" dirty="0" smtClean="0">
              <a:latin typeface="Calibri" panose="020F0502020204030204" pitchFamily="34" charset="0"/>
            </a:endParaRPr>
          </a:p>
          <a:p>
            <a:endParaRPr lang="nl-NL" dirty="0"/>
          </a:p>
          <a:p>
            <a:endParaRPr lang="en-US" dirty="0" smtClean="0"/>
          </a:p>
        </p:txBody>
      </p:sp>
      <p:pic>
        <p:nvPicPr>
          <p:cNvPr id="4" name="Picture 3"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c1.staticflickr.com/3/2342/1688738141_02588663c8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5977" y="3212976"/>
            <a:ext cx="3280503" cy="24539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5977" y="5666946"/>
            <a:ext cx="1218603" cy="230832"/>
          </a:xfrm>
          <a:prstGeom prst="rect">
            <a:avLst/>
          </a:prstGeom>
        </p:spPr>
        <p:txBody>
          <a:bodyPr wrap="none">
            <a:spAutoFit/>
          </a:bodyPr>
          <a:lstStyle/>
          <a:p>
            <a:r>
              <a:rPr lang="en-US" sz="900" dirty="0"/>
              <a:t>© </a:t>
            </a:r>
            <a:r>
              <a:rPr lang="en-US" sz="900" dirty="0" smtClean="0"/>
              <a:t>Flickr.com/villa 32</a:t>
            </a:r>
            <a:endParaRPr lang="en-US" sz="900" dirty="0"/>
          </a:p>
        </p:txBody>
      </p:sp>
    </p:spTree>
    <p:extLst>
      <p:ext uri="{BB962C8B-B14F-4D97-AF65-F5344CB8AC3E}">
        <p14:creationId xmlns:p14="http://schemas.microsoft.com/office/powerpoint/2010/main" val="8582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1259</TotalTime>
  <Words>990</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DUITSE TAALQUIZ</vt:lpstr>
      <vt:lpstr>VRAAG 1</vt:lpstr>
      <vt:lpstr>VRAAG 2</vt:lpstr>
      <vt:lpstr>VRAAG 3</vt:lpstr>
      <vt:lpstr>VRAAG 4</vt:lpstr>
      <vt:lpstr>VRAAG 5</vt:lpstr>
      <vt:lpstr>VRAAG 6 </vt:lpstr>
      <vt:lpstr>VRAAG 7</vt:lpstr>
      <vt:lpstr>VRAAG 8</vt:lpstr>
      <vt:lpstr>VRAAG 9</vt:lpstr>
      <vt:lpstr>GOKVRAAG</vt:lpstr>
      <vt:lpstr>Vielen Dank!</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DUITSE TAAL QUIZ</dc:title>
  <dc:creator>Koebrugge, G.A.</dc:creator>
  <cp:lastModifiedBy>Dée, Britt van</cp:lastModifiedBy>
  <cp:revision>120</cp:revision>
  <cp:lastPrinted>2015-08-31T08:41:29Z</cp:lastPrinted>
  <dcterms:created xsi:type="dcterms:W3CDTF">2015-08-24T12:06:26Z</dcterms:created>
  <dcterms:modified xsi:type="dcterms:W3CDTF">2016-09-19T13:25:07Z</dcterms:modified>
</cp:coreProperties>
</file>