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0" r:id="rId3"/>
    <p:sldId id="257" r:id="rId4"/>
    <p:sldId id="264" r:id="rId5"/>
    <p:sldId id="281" r:id="rId6"/>
    <p:sldId id="261" r:id="rId7"/>
    <p:sldId id="282" r:id="rId8"/>
    <p:sldId id="266" r:id="rId9"/>
    <p:sldId id="283" r:id="rId10"/>
    <p:sldId id="267" r:id="rId11"/>
    <p:sldId id="284" r:id="rId12"/>
    <p:sldId id="268" r:id="rId13"/>
    <p:sldId id="285" r:id="rId14"/>
    <p:sldId id="270" r:id="rId15"/>
    <p:sldId id="286" r:id="rId16"/>
    <p:sldId id="269" r:id="rId17"/>
    <p:sldId id="287" r:id="rId18"/>
    <p:sldId id="271" r:id="rId19"/>
    <p:sldId id="288" r:id="rId20"/>
    <p:sldId id="272" r:id="rId21"/>
    <p:sldId id="289" r:id="rId22"/>
    <p:sldId id="274" r:id="rId23"/>
    <p:sldId id="290" r:id="rId24"/>
    <p:sldId id="273" r:id="rId25"/>
    <p:sldId id="291" r:id="rId26"/>
    <p:sldId id="275" r:id="rId27"/>
    <p:sldId id="292" r:id="rId28"/>
    <p:sldId id="276" r:id="rId29"/>
    <p:sldId id="293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861D-A666-4A4B-B553-7ACB93A88F8C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50752-CD57-4727-BB2C-BD2AA13F7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7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0752-CD57-4727-BB2C-BD2AA13F71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4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9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4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4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E535-BF11-46D7-9F54-B38BF9AD86A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7233-E1FF-4E4B-98E7-82F8D8C2C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11mn4t5ww8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11mn4t5ww8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11mn4t5ww8" TargetMode="Externa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11mn4t5ww8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P8DRaj730Y" TargetMode="Externa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P8DRaj730Y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P8DRaj730Y" TargetMode="External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P8DRaj730Y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iDBf2pTDvg#t=15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iDBf2pTDvg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iDBf2pTDvg#t=15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iDBf2pTDvg" TargetMode="Externa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6588" y="5977950"/>
            <a:ext cx="64015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nl-NL" sz="2200" b="1" dirty="0" smtClean="0">
                <a:latin typeface="Franklin Gothic Book" panose="020B0503020102020204" pitchFamily="34" charset="0"/>
              </a:rPr>
              <a:t>Ter gelegenheid van de </a:t>
            </a:r>
            <a:r>
              <a:rPr lang="nl-NL" sz="2200" b="1" dirty="0">
                <a:latin typeface="Franklin Gothic Book" panose="020B0503020102020204" pitchFamily="34" charset="0"/>
              </a:rPr>
              <a:t>Dag van de Duitse </a:t>
            </a:r>
            <a:r>
              <a:rPr lang="nl-NL" sz="2200" b="1" dirty="0" smtClean="0">
                <a:latin typeface="Franklin Gothic Book" panose="020B0503020102020204" pitchFamily="34" charset="0"/>
              </a:rPr>
              <a:t>taal 2017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4" b="29010"/>
          <a:stretch/>
        </p:blipFill>
        <p:spPr>
          <a:xfrm>
            <a:off x="1510015" y="1556792"/>
            <a:ext cx="6241661" cy="365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noemen de Duitsers de letter “ß”?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5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Ringel-S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Beta</a:t>
            </a:r>
            <a:r>
              <a:rPr lang="nl-NL" sz="2200" dirty="0" smtClean="0">
                <a:latin typeface="Franklin Gothic Book" panose="020B0503020102020204" pitchFamily="34" charset="0"/>
              </a:rPr>
              <a:t>-S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Eszet</a:t>
            </a:r>
            <a:endParaRPr lang="nl-NL" sz="22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9218" name="Picture 2" descr="Vraag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1373"/>
          <a:stretch/>
        </p:blipFill>
        <p:spPr bwMode="auto">
          <a:xfrm>
            <a:off x="532548" y="1967354"/>
            <a:ext cx="3031340" cy="23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7451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noemen de Duitsers de letter “ß”?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5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Ringel-S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Beta</a:t>
            </a:r>
            <a:r>
              <a:rPr lang="nl-NL" sz="2200" dirty="0" smtClean="0">
                <a:latin typeface="Franklin Gothic Book" panose="020B0503020102020204" pitchFamily="34" charset="0"/>
              </a:rPr>
              <a:t>-S</a:t>
            </a:r>
          </a:p>
          <a:p>
            <a:r>
              <a:rPr lang="nl-NL" sz="2200" b="1" dirty="0" smtClean="0">
                <a:latin typeface="Franklin Gothic Book" panose="020B0503020102020204" pitchFamily="34" charset="0"/>
              </a:rPr>
              <a:t>C.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Eszet</a:t>
            </a:r>
            <a:endParaRPr lang="nl-NL" sz="2200" b="1" u="sng" dirty="0" smtClean="0">
              <a:latin typeface="Franklin Gothic Book" panose="020B0503020102020204" pitchFamily="34" charset="0"/>
            </a:endParaRPr>
          </a:p>
        </p:txBody>
      </p:sp>
      <p:pic>
        <p:nvPicPr>
          <p:cNvPr id="9218" name="Picture 2" descr="Vraag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5" b="11373"/>
          <a:stretch/>
        </p:blipFill>
        <p:spPr bwMode="auto">
          <a:xfrm>
            <a:off x="532548" y="1967354"/>
            <a:ext cx="3031340" cy="23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13055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heet de ‘vind ik leuk’-button op de Duitse versie van Facebook?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6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gefällt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mir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find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ich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toll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super</a:t>
            </a:r>
          </a:p>
        </p:txBody>
      </p:sp>
      <p:pic>
        <p:nvPicPr>
          <p:cNvPr id="10242" name="Picture 2" descr="Vraag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9" y="1512660"/>
            <a:ext cx="31104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13987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heet de ‘vind ik leuk’-button op de Duitse versie van Facebook?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6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b="1" dirty="0" smtClean="0">
                <a:latin typeface="Franklin Gothic Book" panose="020B0503020102020204" pitchFamily="34" charset="0"/>
              </a:rPr>
              <a:t>A.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gefällt</a:t>
            </a:r>
            <a:r>
              <a:rPr lang="nl-NL" sz="2200" b="1" u="sng" dirty="0" smtClean="0">
                <a:latin typeface="Franklin Gothic Book" panose="020B0503020102020204" pitchFamily="34" charset="0"/>
              </a:rPr>
              <a:t>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mir</a:t>
            </a:r>
            <a:endParaRPr lang="nl-NL" sz="2200" b="1" u="sng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find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ich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toll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super</a:t>
            </a:r>
          </a:p>
        </p:txBody>
      </p:sp>
      <p:pic>
        <p:nvPicPr>
          <p:cNvPr id="10242" name="Picture 2" descr="Vraag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9" y="1512660"/>
            <a:ext cx="31104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0337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77529"/>
            <a:ext cx="1122102" cy="986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9752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Beluister de eerste minuut. In welk dialect is dit lied gezongen?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7624" y="1088451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7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9752" y="55044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A. </a:t>
            </a:r>
            <a:r>
              <a:rPr lang="nl-NL" sz="2000" dirty="0" err="1" smtClean="0">
                <a:latin typeface="Franklin Gothic Book" panose="020B0503020102020204" pitchFamily="34" charset="0"/>
              </a:rPr>
              <a:t>Berlinerisch</a:t>
            </a:r>
            <a:endParaRPr lang="nl-NL" sz="2000" dirty="0" smtClean="0">
              <a:latin typeface="Franklin Gothic Book" panose="020B0503020102020204" pitchFamily="34" charset="0"/>
            </a:endParaRP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B. </a:t>
            </a:r>
            <a:r>
              <a:rPr lang="nl-NL" sz="2000" dirty="0" err="1" smtClean="0">
                <a:latin typeface="Franklin Gothic Book" panose="020B0503020102020204" pitchFamily="34" charset="0"/>
              </a:rPr>
              <a:t>Österreichisch</a:t>
            </a:r>
            <a:endParaRPr lang="nl-NL" sz="2000" dirty="0" smtClean="0">
              <a:latin typeface="Franklin Gothic Book" panose="020B0503020102020204" pitchFamily="34" charset="0"/>
            </a:endParaRP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C. </a:t>
            </a:r>
            <a:r>
              <a:rPr lang="nl-NL" sz="2000" dirty="0" err="1" smtClean="0">
                <a:latin typeface="Franklin Gothic Book" panose="020B0503020102020204" pitchFamily="34" charset="0"/>
              </a:rPr>
              <a:t>Sächsisch</a:t>
            </a:r>
            <a:endParaRPr lang="nl-NL" sz="20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2" name="711mn4t5ww8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60240" y="1592507"/>
            <a:ext cx="4572000" cy="2571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64550" y="4257963"/>
            <a:ext cx="42074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>
                <a:latin typeface="Franklin Gothic Book" panose="020B0503020102020204" pitchFamily="34" charset="0"/>
              </a:rPr>
              <a:t>Link: </a:t>
            </a:r>
            <a:r>
              <a:rPr lang="en-US" sz="1500" i="1" dirty="0" smtClean="0">
                <a:latin typeface="Franklin Gothic Book" panose="020B0503020102020204" pitchFamily="34" charset="0"/>
                <a:hlinkClick r:id="rId8"/>
              </a:rPr>
              <a:t>www.youtube.com/watch?v=711mn4t5ww8</a:t>
            </a:r>
            <a:endParaRPr lang="en-US" sz="15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77529"/>
            <a:ext cx="1122102" cy="986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9752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Beluister de eerste minuut. In welk dialect is dit lied gezongen?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9752" y="55044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A. </a:t>
            </a:r>
            <a:r>
              <a:rPr lang="nl-NL" sz="2000" dirty="0" err="1" smtClean="0">
                <a:latin typeface="Franklin Gothic Book" panose="020B0503020102020204" pitchFamily="34" charset="0"/>
              </a:rPr>
              <a:t>Berlinerisch</a:t>
            </a:r>
            <a:endParaRPr lang="nl-NL" sz="2000" dirty="0" smtClean="0">
              <a:latin typeface="Franklin Gothic Book" panose="020B0503020102020204" pitchFamily="34" charset="0"/>
            </a:endParaRPr>
          </a:p>
          <a:p>
            <a:r>
              <a:rPr lang="nl-NL" sz="2000" b="1" dirty="0">
                <a:latin typeface="Franklin Gothic Book" panose="020B0503020102020204" pitchFamily="34" charset="0"/>
              </a:rPr>
              <a:t>B. </a:t>
            </a:r>
            <a:r>
              <a:rPr lang="nl-NL" sz="2000" b="1" u="sng" dirty="0" err="1">
                <a:latin typeface="Franklin Gothic Book" panose="020B0503020102020204" pitchFamily="34" charset="0"/>
              </a:rPr>
              <a:t>Österreichisch</a:t>
            </a:r>
            <a:endParaRPr lang="nl-NL" sz="2000" b="1" u="sng" dirty="0">
              <a:latin typeface="Franklin Gothic Book" panose="020B0503020102020204" pitchFamily="34" charset="0"/>
            </a:endParaRP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C. </a:t>
            </a:r>
            <a:r>
              <a:rPr lang="nl-NL" sz="2000" dirty="0" err="1" smtClean="0">
                <a:latin typeface="Franklin Gothic Book" panose="020B0503020102020204" pitchFamily="34" charset="0"/>
              </a:rPr>
              <a:t>Sächsisch</a:t>
            </a:r>
            <a:endParaRPr lang="nl-NL" sz="2000" dirty="0" smtClean="0">
              <a:latin typeface="Franklin Gothic Book" panose="020B0503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27624" y="1088451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7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pic>
        <p:nvPicPr>
          <p:cNvPr id="14" name="711mn4t5ww8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60240" y="1592507"/>
            <a:ext cx="4572000" cy="2571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64550" y="4257963"/>
            <a:ext cx="420743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>
                <a:latin typeface="Franklin Gothic Book" panose="020B0503020102020204" pitchFamily="34" charset="0"/>
              </a:rPr>
              <a:t>Link: </a:t>
            </a:r>
            <a:r>
              <a:rPr lang="en-US" sz="1500" i="1" dirty="0" smtClean="0">
                <a:latin typeface="Franklin Gothic Book" panose="020B0503020102020204" pitchFamily="34" charset="0"/>
                <a:hlinkClick r:id="rId8"/>
              </a:rPr>
              <a:t>www.youtube.com/watch?v=711mn4t5ww8</a:t>
            </a:r>
            <a:endParaRPr lang="en-US" sz="15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Duitsers “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Schwein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haben</a:t>
            </a:r>
            <a:r>
              <a:rPr lang="nl-NL" sz="2200" dirty="0" smtClean="0">
                <a:latin typeface="Franklin Gothic Book" panose="020B0503020102020204" pitchFamily="34" charset="0"/>
              </a:rPr>
              <a:t>”, wat hebben zij dan?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8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Een varkentje gekocht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Mazzel / geluk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Honger</a:t>
            </a:r>
          </a:p>
        </p:txBody>
      </p:sp>
      <p:pic>
        <p:nvPicPr>
          <p:cNvPr id="12290" name="Picture 2" descr="Vraag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9" y="2132274"/>
            <a:ext cx="3226295" cy="21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15276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Duitsers “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Schwein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haben</a:t>
            </a:r>
            <a:r>
              <a:rPr lang="nl-NL" sz="2200" dirty="0" smtClean="0">
                <a:latin typeface="Franklin Gothic Book" panose="020B0503020102020204" pitchFamily="34" charset="0"/>
              </a:rPr>
              <a:t>”, wat hebben zij dan?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8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Een varkentje gekocht</a:t>
            </a:r>
          </a:p>
          <a:p>
            <a:r>
              <a:rPr lang="nl-NL" sz="2200" b="1" dirty="0" smtClean="0">
                <a:latin typeface="Franklin Gothic Book" panose="020B0503020102020204" pitchFamily="34" charset="0"/>
              </a:rPr>
              <a:t>B. </a:t>
            </a:r>
            <a:r>
              <a:rPr lang="nl-NL" sz="2200" b="1" u="sng" dirty="0" smtClean="0">
                <a:latin typeface="Franklin Gothic Book" panose="020B0503020102020204" pitchFamily="34" charset="0"/>
              </a:rPr>
              <a:t>Mazzel / geluk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Honger</a:t>
            </a:r>
          </a:p>
        </p:txBody>
      </p:sp>
      <p:pic>
        <p:nvPicPr>
          <p:cNvPr id="12290" name="Picture 2" descr="Vraag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9" y="2132274"/>
            <a:ext cx="3226295" cy="21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34443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je in Zwitserland iemand begroet, wat zeg je dan?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9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Grüß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Gott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Servus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Grüezi</a:t>
            </a:r>
            <a:endParaRPr lang="nl-NL" sz="22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14338" name="Picture 2" descr="Vraag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6626"/>
            <a:ext cx="3197524" cy="21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36481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je in Zwitserland iemand begroet, wat zeg je dan?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9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Grüß</a:t>
            </a:r>
            <a:r>
              <a:rPr lang="nl-NL" sz="2200" dirty="0" smtClean="0">
                <a:latin typeface="Franklin Gothic Book" panose="020B0503020102020204" pitchFamily="34" charset="0"/>
              </a:rPr>
              <a:t>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Gott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Servus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b="1" dirty="0" smtClean="0">
                <a:latin typeface="Franklin Gothic Book" panose="020B0503020102020204" pitchFamily="34" charset="0"/>
              </a:rPr>
              <a:t>C.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Grüezi</a:t>
            </a:r>
            <a:endParaRPr lang="nl-NL" sz="2200" b="1" u="sng" dirty="0" smtClean="0">
              <a:latin typeface="Franklin Gothic Book" panose="020B0503020102020204" pitchFamily="34" charset="0"/>
            </a:endParaRPr>
          </a:p>
        </p:txBody>
      </p:sp>
      <p:pic>
        <p:nvPicPr>
          <p:cNvPr id="14338" name="Picture 2" descr="Vraag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6626"/>
            <a:ext cx="3197524" cy="215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3047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2050" name="Picture 2" descr="Vraa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1390"/>
            <a:ext cx="3390078" cy="23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Duits is de meest gesproken moedertaal in de Europese Unie.</a:t>
            </a:r>
            <a:endParaRPr lang="nl-NL" sz="2200" dirty="0"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Waar</a:t>
            </a:r>
          </a:p>
          <a:p>
            <a:pPr marL="342900" indent="-342900">
              <a:buAutoNum type="alphaUcPeriod"/>
            </a:pP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Niet waar</a:t>
            </a:r>
            <a:endParaRPr lang="nl-NL" sz="22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6396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wordt het Ruhrgebied in het Duits ook wel genoemd?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51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10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Topf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Kessel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Pott</a:t>
            </a:r>
            <a:endParaRPr lang="nl-NL" sz="22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13314" name="Picture 2" descr="Vraag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6" y="2060848"/>
            <a:ext cx="329498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6729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wordt het Ruhrgebied in het Duits ook wel genoemd?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51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10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Topf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Kessel</a:t>
            </a:r>
          </a:p>
          <a:p>
            <a:r>
              <a:rPr lang="nl-NL" sz="2200" b="1" dirty="0" smtClean="0">
                <a:latin typeface="Franklin Gothic Book" panose="020B0503020102020204" pitchFamily="34" charset="0"/>
              </a:rPr>
              <a:t>C.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Pott</a:t>
            </a:r>
            <a:endParaRPr lang="nl-NL" sz="2200" b="1" u="sng" dirty="0" smtClean="0">
              <a:latin typeface="Franklin Gothic Book" panose="020B0503020102020204" pitchFamily="34" charset="0"/>
            </a:endParaRPr>
          </a:p>
        </p:txBody>
      </p:sp>
      <p:pic>
        <p:nvPicPr>
          <p:cNvPr id="13314" name="Picture 2" descr="Vraag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6" y="2060848"/>
            <a:ext cx="329498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39262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77529"/>
            <a:ext cx="1122102" cy="986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9752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Beluister het eerste couplet. Waar wonen 300.000 mensen?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9752" y="55044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A. In Berlijn</a:t>
            </a: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B. In zijn geboorteplaats</a:t>
            </a: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C. In de dichtstbijzijnde grote stad</a:t>
            </a:r>
          </a:p>
        </p:txBody>
      </p:sp>
      <p:pic>
        <p:nvPicPr>
          <p:cNvPr id="3" name="MP8DRaj730Y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23938" y="1628800"/>
            <a:ext cx="4572000" cy="2571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27624" y="1088451"/>
            <a:ext cx="1255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11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4550" y="4257963"/>
            <a:ext cx="41709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>
                <a:latin typeface="Franklin Gothic Book" panose="020B0503020102020204" pitchFamily="34" charset="0"/>
              </a:rPr>
              <a:t>Link: </a:t>
            </a:r>
            <a:r>
              <a:rPr lang="en-US" sz="1500" i="1" dirty="0" smtClean="0">
                <a:latin typeface="Franklin Gothic Book" panose="020B0503020102020204" pitchFamily="34" charset="0"/>
                <a:hlinkClick r:id="rId8"/>
              </a:rPr>
              <a:t>www.youtube.com/watch?v=MP8DRaj730Y</a:t>
            </a:r>
            <a:endParaRPr lang="en-US" sz="15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77529"/>
            <a:ext cx="1122102" cy="986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9752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Beluister het eerste couplet. Waar wonen 300.000 mensen?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9752" y="55044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A. In Berlijn</a:t>
            </a: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B. In zijn geboorteplaats</a:t>
            </a:r>
          </a:p>
          <a:p>
            <a:r>
              <a:rPr lang="nl-NL" sz="2000" b="1" dirty="0" smtClean="0">
                <a:latin typeface="Franklin Gothic Book" panose="020B0503020102020204" pitchFamily="34" charset="0"/>
              </a:rPr>
              <a:t>C. </a:t>
            </a:r>
            <a:r>
              <a:rPr lang="nl-NL" sz="2000" b="1" u="sng" dirty="0" smtClean="0">
                <a:latin typeface="Franklin Gothic Book" panose="020B0503020102020204" pitchFamily="34" charset="0"/>
              </a:rPr>
              <a:t>In de dichtstbijzijnde grote stad</a:t>
            </a:r>
          </a:p>
        </p:txBody>
      </p:sp>
      <p:pic>
        <p:nvPicPr>
          <p:cNvPr id="10" name="MP8DRaj730Y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23938" y="1628800"/>
            <a:ext cx="4572000" cy="25717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27624" y="1088451"/>
            <a:ext cx="12550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11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4550" y="4257963"/>
            <a:ext cx="41709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>
                <a:latin typeface="Franklin Gothic Book" panose="020B0503020102020204" pitchFamily="34" charset="0"/>
              </a:rPr>
              <a:t>Link: </a:t>
            </a:r>
            <a:r>
              <a:rPr lang="en-US" sz="1500" i="1" dirty="0" smtClean="0">
                <a:latin typeface="Franklin Gothic Book" panose="020B0503020102020204" pitchFamily="34" charset="0"/>
                <a:hlinkClick r:id="rId8"/>
              </a:rPr>
              <a:t>www.youtube.com/watch?v=MP8DRaj730Y</a:t>
            </a:r>
            <a:endParaRPr lang="en-US" sz="15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9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Een Duitse jongere spreekt zijn eigen oma aan met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601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12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du (jij)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Sie</a:t>
            </a:r>
            <a:r>
              <a:rPr lang="nl-NL" sz="2200" dirty="0" smtClean="0">
                <a:latin typeface="Franklin Gothic Book" panose="020B0503020102020204" pitchFamily="34" charset="0"/>
              </a:rPr>
              <a:t> (u)</a:t>
            </a:r>
          </a:p>
        </p:txBody>
      </p:sp>
      <p:pic>
        <p:nvPicPr>
          <p:cNvPr id="16386" name="Picture 2" descr="Vraag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72" y="1833271"/>
            <a:ext cx="2245111" cy="27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6301" y="4622939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6520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Een Duitse jongere spreekt zijn eigen oma aan met 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601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12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b="1" dirty="0" smtClean="0">
                <a:latin typeface="Franklin Gothic Book" panose="020B0503020102020204" pitchFamily="34" charset="0"/>
              </a:rPr>
              <a:t>A. </a:t>
            </a:r>
            <a:r>
              <a:rPr lang="nl-NL" sz="2200" b="1" u="sng" dirty="0" smtClean="0">
                <a:latin typeface="Franklin Gothic Book" panose="020B0503020102020204" pitchFamily="34" charset="0"/>
              </a:rPr>
              <a:t>du (jij)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Sie</a:t>
            </a:r>
            <a:r>
              <a:rPr lang="nl-NL" sz="2200" dirty="0" smtClean="0">
                <a:latin typeface="Franklin Gothic Book" panose="020B0503020102020204" pitchFamily="34" charset="0"/>
              </a:rPr>
              <a:t> (u)</a:t>
            </a:r>
          </a:p>
        </p:txBody>
      </p:sp>
      <p:pic>
        <p:nvPicPr>
          <p:cNvPr id="16386" name="Picture 2" descr="Vraag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72" y="1833271"/>
            <a:ext cx="2245111" cy="27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6301" y="4622939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0100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Duitse jongeren spreken over een ‘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Bambusleitung</a:t>
            </a:r>
            <a:r>
              <a:rPr lang="nl-NL" sz="2200" dirty="0" smtClean="0">
                <a:latin typeface="Franklin Gothic Book" panose="020B0503020102020204" pitchFamily="34" charset="0"/>
              </a:rPr>
              <a:t>’, waar hebben zij het dan over?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576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13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6697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Een brug die erg wankel is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Een slechte internetverbinding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Een bos bestaande uit alleen maar bamboe</a:t>
            </a:r>
          </a:p>
        </p:txBody>
      </p:sp>
      <p:pic>
        <p:nvPicPr>
          <p:cNvPr id="17410" name="Picture 2" descr="Vraag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9558"/>
            <a:ext cx="3024335" cy="22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37141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Duitse jongeren spreken over een ‘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Bambusleitung</a:t>
            </a:r>
            <a:r>
              <a:rPr lang="nl-NL" sz="2200" dirty="0" smtClean="0">
                <a:latin typeface="Franklin Gothic Book" panose="020B0503020102020204" pitchFamily="34" charset="0"/>
              </a:rPr>
              <a:t>’, waar hebben zij het dan over?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576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13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66970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Een brug die erg wankel is</a:t>
            </a:r>
          </a:p>
          <a:p>
            <a:r>
              <a:rPr lang="nl-NL" sz="2200" b="1" dirty="0" smtClean="0">
                <a:latin typeface="Franklin Gothic Book" panose="020B0503020102020204" pitchFamily="34" charset="0"/>
              </a:rPr>
              <a:t>B. </a:t>
            </a:r>
            <a:r>
              <a:rPr lang="nl-NL" sz="2200" b="1" u="sng" dirty="0" smtClean="0">
                <a:latin typeface="Franklin Gothic Book" panose="020B0503020102020204" pitchFamily="34" charset="0"/>
              </a:rPr>
              <a:t>Een slechte internetverbinding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Een bos bestaande uit alleen maar bamboe</a:t>
            </a:r>
          </a:p>
        </p:txBody>
      </p:sp>
      <p:pic>
        <p:nvPicPr>
          <p:cNvPr id="17410" name="Picture 2" descr="Vraag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9558"/>
            <a:ext cx="3024335" cy="22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5808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Welk van de volgende woorden betekent in het Duits niet hetzelfde als in het Nederlands?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51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14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6450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het meer / das Meer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echt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de angst / die Angst</a:t>
            </a:r>
          </a:p>
        </p:txBody>
      </p:sp>
      <p:pic>
        <p:nvPicPr>
          <p:cNvPr id="18434" name="Picture 2" descr="Vraag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1" y="1915206"/>
            <a:ext cx="3464699" cy="24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2616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Welk van de volgende woorden betekent in het Duits niet hetzelfde als in het Nederlands?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251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14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64502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b="1" dirty="0" smtClean="0">
                <a:latin typeface="Franklin Gothic Book" panose="020B0503020102020204" pitchFamily="34" charset="0"/>
              </a:rPr>
              <a:t>A. </a:t>
            </a:r>
            <a:r>
              <a:rPr lang="nl-NL" sz="2200" b="1" u="sng" dirty="0" smtClean="0">
                <a:latin typeface="Franklin Gothic Book" panose="020B0503020102020204" pitchFamily="34" charset="0"/>
              </a:rPr>
              <a:t>het meer / das Meer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echt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de angst / die Angst</a:t>
            </a:r>
          </a:p>
        </p:txBody>
      </p:sp>
      <p:pic>
        <p:nvPicPr>
          <p:cNvPr id="18434" name="Picture 2" descr="Vraag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1" y="1915206"/>
            <a:ext cx="3464699" cy="24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9267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2050" name="Picture 2" descr="Vraag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1390"/>
            <a:ext cx="3390078" cy="23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Duits is de meest gesproken moedertaal in de Europese Unie.</a:t>
            </a:r>
            <a:endParaRPr lang="nl-NL" sz="2200" dirty="0">
              <a:latin typeface="Franklin Gothic Book" panose="020B0503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b="1" dirty="0" smtClean="0">
                <a:latin typeface="Franklin Gothic Book" panose="020B0503020102020204" pitchFamily="34" charset="0"/>
              </a:rPr>
              <a:t>A. </a:t>
            </a:r>
            <a:r>
              <a:rPr lang="nl-NL" sz="2200" b="1" u="sng" dirty="0" smtClean="0">
                <a:latin typeface="Franklin Gothic Book" panose="020B0503020102020204" pitchFamily="34" charset="0"/>
              </a:rPr>
              <a:t>Waar</a:t>
            </a:r>
          </a:p>
          <a:p>
            <a:pPr marL="342900" indent="-342900">
              <a:buAutoNum type="alphaUcPeriod"/>
            </a:pP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Niet waar</a:t>
            </a:r>
            <a:endParaRPr lang="nl-NL" sz="2200" dirty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4189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57767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Schattingsvraag: Hoeveel Duitse woorden zijn er?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88840"/>
            <a:ext cx="1251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15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7170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i="1" dirty="0">
                <a:latin typeface="Franklin Gothic Book" panose="020B0503020102020204" pitchFamily="34" charset="0"/>
              </a:rPr>
              <a:t>Tip: volgens schattingen zijn er zo'n 1 miljoen Nederlandse woorden...</a:t>
            </a:r>
            <a:endParaRPr lang="nl-NL" sz="1600" i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19458" name="Picture 2" descr="Vraag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312368" cy="21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30047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57767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Schattingsvraag: Hoeveel Duitse woorden zijn er?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88840"/>
            <a:ext cx="12510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Franklin Gothic Book" panose="020B0503020102020204" pitchFamily="34" charset="0"/>
              </a:rPr>
              <a:t>Vraag</a:t>
            </a:r>
            <a:r>
              <a:rPr lang="en-US" sz="2200" b="1" dirty="0" smtClean="0">
                <a:latin typeface="Franklin Gothic Book" panose="020B0503020102020204" pitchFamily="34" charset="0"/>
              </a:rPr>
              <a:t> 15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7170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i="1" dirty="0">
                <a:latin typeface="Franklin Gothic Book" panose="020B0503020102020204" pitchFamily="34" charset="0"/>
              </a:rPr>
              <a:t>Tip: volgens schattingen zijn er zo'n 1 miljoen Nederlandse woorden...</a:t>
            </a:r>
            <a:endParaRPr lang="nl-NL" sz="1600" i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19458" name="Picture 2" descr="Vraag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312368" cy="21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9796" y="4951523"/>
            <a:ext cx="201529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latin typeface="Franklin Gothic Book" panose="020B0503020102020204" pitchFamily="34" charset="0"/>
              </a:rPr>
              <a:t>5,3 </a:t>
            </a:r>
            <a:r>
              <a:rPr lang="en-US" sz="3000" b="1" u="sng" dirty="0" err="1" smtClean="0">
                <a:latin typeface="Franklin Gothic Book" panose="020B0503020102020204" pitchFamily="34" charset="0"/>
              </a:rPr>
              <a:t>miljoen</a:t>
            </a:r>
            <a:endParaRPr lang="en-US" sz="3000" b="1" u="sng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87624" y="1779124"/>
            <a:ext cx="6645474" cy="136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b="1" dirty="0" err="1" smtClean="0">
                <a:latin typeface="Franklin Gothic Book" panose="020B0503020102020204" pitchFamily="34" charset="0"/>
              </a:rPr>
              <a:t>Bedankt</a:t>
            </a:r>
            <a:r>
              <a:rPr lang="en-US" sz="4300" b="1" dirty="0" smtClean="0">
                <a:latin typeface="Franklin Gothic Book" panose="020B0503020102020204" pitchFamily="34" charset="0"/>
              </a:rPr>
              <a:t> </a:t>
            </a:r>
            <a:r>
              <a:rPr lang="en-US" sz="4300" b="1" dirty="0" err="1" smtClean="0">
                <a:latin typeface="Franklin Gothic Book" panose="020B0503020102020204" pitchFamily="34" charset="0"/>
              </a:rPr>
              <a:t>voor</a:t>
            </a:r>
            <a:r>
              <a:rPr lang="en-US" sz="4300" b="1" dirty="0" smtClean="0">
                <a:latin typeface="Franklin Gothic Book" panose="020B0503020102020204" pitchFamily="34" charset="0"/>
              </a:rPr>
              <a:t> het </a:t>
            </a:r>
            <a:r>
              <a:rPr lang="en-US" sz="4300" b="1" dirty="0" err="1" smtClean="0">
                <a:latin typeface="Franklin Gothic Book" panose="020B0503020102020204" pitchFamily="34" charset="0"/>
              </a:rPr>
              <a:t>meedoen</a:t>
            </a:r>
            <a:r>
              <a:rPr lang="en-US" sz="4300" b="1" dirty="0" smtClean="0">
                <a:latin typeface="Franklin Gothic Book" panose="020B0503020102020204" pitchFamily="34" charset="0"/>
              </a:rPr>
              <a:t>!</a:t>
            </a:r>
          </a:p>
          <a:p>
            <a:endParaRPr lang="nl-NL" sz="4000" b="1" dirty="0">
              <a:latin typeface="Franklin Gothic Book" panose="020B0503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3148730"/>
            <a:ext cx="536918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000" u="sng" dirty="0" smtClean="0">
                <a:latin typeface="Franklin Gothic Book" panose="020B0503020102020204" pitchFamily="34" charset="0"/>
              </a:rPr>
              <a:t>Meer informatie:</a:t>
            </a:r>
          </a:p>
          <a:p>
            <a:pPr marL="623888" indent="-623888"/>
            <a:r>
              <a:rPr lang="nl-NL" sz="2400" dirty="0" smtClean="0">
                <a:latin typeface="Franklin Gothic Book" panose="020B0503020102020204" pitchFamily="34" charset="0"/>
              </a:rPr>
              <a:t>machmit.nl</a:t>
            </a:r>
          </a:p>
          <a:p>
            <a:pPr marL="623888" indent="-623888"/>
            <a:r>
              <a:rPr lang="nl-NL" sz="2400" dirty="0" smtClean="0">
                <a:latin typeface="Franklin Gothic Book" panose="020B0503020102020204" pitchFamily="34" charset="0"/>
              </a:rPr>
              <a:t>facebook.com/</a:t>
            </a:r>
            <a:r>
              <a:rPr lang="nl-NL" sz="2400" dirty="0" err="1" smtClean="0">
                <a:latin typeface="Franklin Gothic Book" panose="020B0503020102020204" pitchFamily="34" charset="0"/>
              </a:rPr>
              <a:t>actiegroepduits</a:t>
            </a:r>
            <a:endParaRPr lang="nl-NL" sz="2400" dirty="0" smtClean="0">
              <a:latin typeface="Franklin Gothic Book" panose="020B0503020102020204" pitchFamily="34" charset="0"/>
            </a:endParaRPr>
          </a:p>
          <a:p>
            <a:pPr marL="623888" indent="-623888"/>
            <a:r>
              <a:rPr lang="nl-NL" sz="2400" dirty="0" smtClean="0">
                <a:latin typeface="Franklin Gothic Book" panose="020B0503020102020204" pitchFamily="34" charset="0"/>
              </a:rPr>
              <a:t>twitter.com/</a:t>
            </a:r>
            <a:r>
              <a:rPr lang="nl-NL" sz="2400" dirty="0" err="1" smtClean="0">
                <a:latin typeface="Franklin Gothic Book" panose="020B0503020102020204" pitchFamily="34" charset="0"/>
              </a:rPr>
              <a:t>actiegroepduits</a:t>
            </a:r>
            <a:endParaRPr lang="nl-NL" sz="2400" dirty="0" smtClean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pic>
        <p:nvPicPr>
          <p:cNvPr id="11" name="Picture 2" descr="Vraag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2622"/>
            <a:ext cx="3181051" cy="21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spreek je de klank “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äu</a:t>
            </a:r>
            <a:r>
              <a:rPr lang="nl-NL" sz="2200" dirty="0" smtClean="0">
                <a:latin typeface="Franklin Gothic Book" panose="020B0503020102020204" pitchFamily="34" charset="0"/>
              </a:rPr>
              <a:t>” uit? 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(zoals in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Mäuse</a:t>
            </a:r>
            <a:r>
              <a:rPr lang="nl-NL" sz="2200" dirty="0" smtClean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2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au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eu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oi</a:t>
            </a:r>
            <a:endParaRPr lang="nl-NL" sz="2200" dirty="0">
              <a:latin typeface="Franklin Gothic Book" panose="020B0503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1454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pic>
        <p:nvPicPr>
          <p:cNvPr id="11" name="Picture 2" descr="Vraag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2622"/>
            <a:ext cx="3181051" cy="213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Hoe spreek je de klank “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äu</a:t>
            </a:r>
            <a:r>
              <a:rPr lang="nl-NL" sz="2200" dirty="0" smtClean="0">
                <a:latin typeface="Franklin Gothic Book" panose="020B0503020102020204" pitchFamily="34" charset="0"/>
              </a:rPr>
              <a:t>” uit? 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(zoals in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Mäuse</a:t>
            </a:r>
            <a:r>
              <a:rPr lang="nl-NL" sz="2200" dirty="0" smtClean="0">
                <a:latin typeface="Franklin Gothic Book" panose="020B0503020102020204" pitchFamily="34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2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au</a:t>
            </a: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eu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b="1" dirty="0" smtClean="0">
                <a:latin typeface="Franklin Gothic Book" panose="020B0503020102020204" pitchFamily="34" charset="0"/>
              </a:rPr>
              <a:t>C.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oi</a:t>
            </a:r>
            <a:endParaRPr lang="nl-NL" sz="2200" b="1" u="sng" dirty="0">
              <a:latin typeface="Franklin Gothic Book" panose="020B05030201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19817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77529"/>
            <a:ext cx="1122102" cy="986090"/>
          </a:xfrm>
          <a:prstGeom prst="rect">
            <a:avLst/>
          </a:prstGeom>
        </p:spPr>
      </p:pic>
      <p:pic>
        <p:nvPicPr>
          <p:cNvPr id="5" name="KiDBf2pTDvg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06893" y="1597296"/>
            <a:ext cx="4536504" cy="25517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9752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Beluister de eerste minuut. Waarvoor is pizza in dit lied de oplossing?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27624" y="1053897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3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9752" y="55044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A. Om verveling tegen te gaan</a:t>
            </a: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B. Voor alle problemen in de wereld</a:t>
            </a: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C. Als je trek / honger hebt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4550" y="4222248"/>
            <a:ext cx="45956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>
                <a:latin typeface="Franklin Gothic Book" panose="020B0503020102020204" pitchFamily="34" charset="0"/>
              </a:rPr>
              <a:t>Link: </a:t>
            </a:r>
            <a:r>
              <a:rPr lang="en-US" sz="1500" i="1" dirty="0" smtClean="0">
                <a:latin typeface="Franklin Gothic Book" panose="020B0503020102020204" pitchFamily="34" charset="0"/>
                <a:hlinkClick r:id="rId8"/>
              </a:rPr>
              <a:t>www.youtube.com/watch?v=KiDBf2pTDvg#t=15</a:t>
            </a:r>
            <a:r>
              <a:rPr lang="en-US" sz="1500" i="1" dirty="0" smtClean="0">
                <a:latin typeface="Franklin Gothic Book" panose="020B0503020102020204" pitchFamily="34" charset="0"/>
              </a:rPr>
              <a:t> </a:t>
            </a:r>
            <a:endParaRPr lang="en-US" sz="15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77529"/>
            <a:ext cx="1122102" cy="9860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9752" y="46531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Beluister de eerste minuut. Waarvoor is pizza in dit lied de oplossing?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39752" y="55044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000" dirty="0" smtClean="0">
                <a:latin typeface="Franklin Gothic Book" panose="020B0503020102020204" pitchFamily="34" charset="0"/>
              </a:rPr>
              <a:t>A. Om verveling tegen te gaan</a:t>
            </a:r>
          </a:p>
          <a:p>
            <a:r>
              <a:rPr lang="nl-NL" sz="2000" b="1" dirty="0" smtClean="0">
                <a:latin typeface="Franklin Gothic Book" panose="020B0503020102020204" pitchFamily="34" charset="0"/>
              </a:rPr>
              <a:t>B. </a:t>
            </a:r>
            <a:r>
              <a:rPr lang="nl-NL" sz="2000" b="1" u="sng" dirty="0" smtClean="0">
                <a:latin typeface="Franklin Gothic Book" panose="020B0503020102020204" pitchFamily="34" charset="0"/>
              </a:rPr>
              <a:t>Voor alle problemen in de wereld</a:t>
            </a:r>
          </a:p>
          <a:p>
            <a:r>
              <a:rPr lang="nl-NL" sz="2000" dirty="0" smtClean="0">
                <a:latin typeface="Franklin Gothic Book" panose="020B0503020102020204" pitchFamily="34" charset="0"/>
              </a:rPr>
              <a:t>C. Als je trek / honger hebt</a:t>
            </a:r>
          </a:p>
        </p:txBody>
      </p:sp>
      <p:pic>
        <p:nvPicPr>
          <p:cNvPr id="14" name="KiDBf2pTDvg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106893" y="1597296"/>
            <a:ext cx="4536504" cy="25517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27624" y="1053897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3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4550" y="4222248"/>
            <a:ext cx="45956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i="1" dirty="0">
                <a:latin typeface="Franklin Gothic Book" panose="020B0503020102020204" pitchFamily="34" charset="0"/>
              </a:rPr>
              <a:t>Link: </a:t>
            </a:r>
            <a:r>
              <a:rPr lang="en-US" sz="1500" i="1" dirty="0" smtClean="0">
                <a:latin typeface="Franklin Gothic Book" panose="020B0503020102020204" pitchFamily="34" charset="0"/>
                <a:hlinkClick r:id="rId8"/>
              </a:rPr>
              <a:t>www.youtube.com/watch?v=KiDBf2pTDvg#t=15</a:t>
            </a:r>
            <a:r>
              <a:rPr lang="en-US" sz="1500" i="1" dirty="0" smtClean="0">
                <a:latin typeface="Franklin Gothic Book" panose="020B0503020102020204" pitchFamily="34" charset="0"/>
              </a:rPr>
              <a:t> </a:t>
            </a:r>
            <a:endParaRPr lang="en-US" sz="1500" i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dit op mijn bord ligt, wat eet ik dan?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4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Klöße</a:t>
            </a:r>
            <a:r>
              <a:rPr lang="nl-NL" sz="2200" dirty="0" smtClean="0">
                <a:latin typeface="Franklin Gothic Book" panose="020B0503020102020204" pitchFamily="34" charset="0"/>
              </a:rPr>
              <a:t> /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Knödel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Boulette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Spätzle</a:t>
            </a:r>
            <a:endParaRPr lang="nl-NL" sz="22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5122" name="Picture 2" descr="Vraag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6" y="1988840"/>
            <a:ext cx="3038042" cy="22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37409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uitslandinstituut.nl/assets/upload/webquest/actiegroep_du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29263"/>
            <a:ext cx="1728192" cy="6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0"/>
          <a:stretch/>
        </p:blipFill>
        <p:spPr>
          <a:xfrm>
            <a:off x="417455" y="240219"/>
            <a:ext cx="8426783" cy="908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521"/>
            <a:ext cx="1122102" cy="9860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60440" y="2433662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latin typeface="Franklin Gothic Book" panose="020B0503020102020204" pitchFamily="34" charset="0"/>
              </a:rPr>
              <a:t>Als dit op mijn bord ligt, wat eet ik dan?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0440" y="1916832"/>
            <a:ext cx="1095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Franklin Gothic Book" panose="020B0503020102020204" pitchFamily="34" charset="0"/>
              </a:rPr>
              <a:t>Vraag</a:t>
            </a:r>
            <a:r>
              <a:rPr lang="en-US" sz="2200" b="1" dirty="0">
                <a:latin typeface="Franklin Gothic Book" panose="020B0503020102020204" pitchFamily="34" charset="0"/>
              </a:rPr>
              <a:t> </a:t>
            </a:r>
            <a:r>
              <a:rPr lang="en-US" sz="2200" b="1" dirty="0" smtClean="0">
                <a:latin typeface="Franklin Gothic Book" panose="020B0503020102020204" pitchFamily="34" charset="0"/>
              </a:rPr>
              <a:t>4</a:t>
            </a:r>
            <a:endParaRPr lang="en-US" sz="2200" b="1" dirty="0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0440" y="3284984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b="1" dirty="0" smtClean="0">
                <a:latin typeface="Franklin Gothic Book" panose="020B0503020102020204" pitchFamily="34" charset="0"/>
              </a:rPr>
              <a:t>A.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Klöße</a:t>
            </a:r>
            <a:r>
              <a:rPr lang="nl-NL" sz="2200" b="1" u="sng" dirty="0" smtClean="0">
                <a:latin typeface="Franklin Gothic Book" panose="020B0503020102020204" pitchFamily="34" charset="0"/>
              </a:rPr>
              <a:t> / </a:t>
            </a:r>
            <a:r>
              <a:rPr lang="nl-NL" sz="2200" b="1" u="sng" dirty="0" err="1" smtClean="0">
                <a:latin typeface="Franklin Gothic Book" panose="020B0503020102020204" pitchFamily="34" charset="0"/>
              </a:rPr>
              <a:t>Knödel</a:t>
            </a:r>
            <a:endParaRPr lang="nl-NL" sz="2200" b="1" u="sng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B.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Boulette</a:t>
            </a:r>
            <a:endParaRPr lang="nl-NL" sz="2200" dirty="0" smtClean="0">
              <a:latin typeface="Franklin Gothic Book" panose="020B0503020102020204" pitchFamily="34" charset="0"/>
            </a:endParaRPr>
          </a:p>
          <a:p>
            <a:r>
              <a:rPr lang="nl-NL" sz="2200" dirty="0" smtClean="0">
                <a:latin typeface="Franklin Gothic Book" panose="020B0503020102020204" pitchFamily="34" charset="0"/>
              </a:rPr>
              <a:t>C. </a:t>
            </a:r>
            <a:r>
              <a:rPr lang="nl-NL" sz="2200" dirty="0" err="1" smtClean="0">
                <a:latin typeface="Franklin Gothic Book" panose="020B0503020102020204" pitchFamily="34" charset="0"/>
              </a:rPr>
              <a:t>Spätzle</a:t>
            </a:r>
            <a:endParaRPr lang="nl-NL" sz="22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5122" name="Picture 2" descr="Vraag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6" y="1988840"/>
            <a:ext cx="3038042" cy="228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4681" y="4334907"/>
            <a:ext cx="16690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Franklin Gothic Book" panose="020B0503020102020204" pitchFamily="34" charset="0"/>
              </a:rPr>
              <a:t>© Nicolas Raymond | Flickr</a:t>
            </a:r>
          </a:p>
        </p:txBody>
      </p:sp>
    </p:spTree>
    <p:extLst>
      <p:ext uri="{BB962C8B-B14F-4D97-AF65-F5344CB8AC3E}">
        <p14:creationId xmlns:p14="http://schemas.microsoft.com/office/powerpoint/2010/main" val="25341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1003</Words>
  <Application>Microsoft Office PowerPoint</Application>
  <PresentationFormat>On-screen Show (4:3)</PresentationFormat>
  <Paragraphs>215</Paragraphs>
  <Slides>32</Slides>
  <Notes>32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Universiteit van Amsterdam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Marieke Hökberg</dc:creator>
  <cp:lastModifiedBy>Marieke Hökberg</cp:lastModifiedBy>
  <cp:revision>11</cp:revision>
  <dcterms:created xsi:type="dcterms:W3CDTF">2017-03-23T17:06:48Z</dcterms:created>
  <dcterms:modified xsi:type="dcterms:W3CDTF">2017-03-24T09:21:35Z</dcterms:modified>
</cp:coreProperties>
</file>